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9"/>
  </p:notesMasterIdLst>
  <p:handoutMasterIdLst>
    <p:handoutMasterId r:id="rId20"/>
  </p:handoutMasterIdLst>
  <p:sldIdLst>
    <p:sldId id="428" r:id="rId2"/>
    <p:sldId id="429" r:id="rId3"/>
    <p:sldId id="430" r:id="rId4"/>
    <p:sldId id="448" r:id="rId5"/>
    <p:sldId id="449" r:id="rId6"/>
    <p:sldId id="450" r:id="rId7"/>
    <p:sldId id="451" r:id="rId8"/>
    <p:sldId id="452" r:id="rId9"/>
    <p:sldId id="431" r:id="rId10"/>
    <p:sldId id="453" r:id="rId11"/>
    <p:sldId id="457" r:id="rId12"/>
    <p:sldId id="447" r:id="rId13"/>
    <p:sldId id="454" r:id="rId14"/>
    <p:sldId id="455" r:id="rId15"/>
    <p:sldId id="456" r:id="rId16"/>
    <p:sldId id="432" r:id="rId17"/>
    <p:sldId id="445" r:id="rId18"/>
  </p:sldIdLst>
  <p:sldSz cx="9906000" cy="6858000" type="A4"/>
  <p:notesSz cx="10234613" cy="7099300"/>
  <p:defaultTextStyle>
    <a:defPPr>
      <a:defRPr lang="en-GB"/>
    </a:defPPr>
    <a:lvl1pPr algn="l" defTabSz="469900" rtl="0" fontAlgn="base">
      <a:spcBef>
        <a:spcPct val="0"/>
      </a:spcBef>
      <a:spcAft>
        <a:spcPct val="0"/>
      </a:spcAft>
      <a:defRPr b="1" kern="1200">
        <a:solidFill>
          <a:schemeClr val="bg1"/>
        </a:solidFill>
        <a:latin typeface="Arial" charset="0"/>
        <a:ea typeface="Arial Unicode MS" pitchFamily="34" charset="-128"/>
        <a:cs typeface="Arial Unicode MS" pitchFamily="34" charset="-128"/>
      </a:defRPr>
    </a:lvl1pPr>
    <a:lvl2pPr marL="477838" indent="-136525" algn="l" defTabSz="469900" rtl="0" fontAlgn="base">
      <a:spcBef>
        <a:spcPct val="0"/>
      </a:spcBef>
      <a:spcAft>
        <a:spcPct val="0"/>
      </a:spcAft>
      <a:defRPr b="1" kern="1200">
        <a:solidFill>
          <a:schemeClr val="bg1"/>
        </a:solidFill>
        <a:latin typeface="Arial" charset="0"/>
        <a:ea typeface="Arial Unicode MS" pitchFamily="34" charset="-128"/>
        <a:cs typeface="Arial Unicode MS" pitchFamily="34" charset="-128"/>
      </a:defRPr>
    </a:lvl2pPr>
    <a:lvl3pPr marL="957263" indent="-273050" algn="l" defTabSz="469900" rtl="0" fontAlgn="base">
      <a:spcBef>
        <a:spcPct val="0"/>
      </a:spcBef>
      <a:spcAft>
        <a:spcPct val="0"/>
      </a:spcAft>
      <a:defRPr b="1" kern="1200">
        <a:solidFill>
          <a:schemeClr val="bg1"/>
        </a:solidFill>
        <a:latin typeface="Arial" charset="0"/>
        <a:ea typeface="Arial Unicode MS" pitchFamily="34" charset="-128"/>
        <a:cs typeface="Arial Unicode MS" pitchFamily="34" charset="-128"/>
      </a:defRPr>
    </a:lvl3pPr>
    <a:lvl4pPr marL="1435100" indent="-409575" algn="l" defTabSz="469900" rtl="0" fontAlgn="base">
      <a:spcBef>
        <a:spcPct val="0"/>
      </a:spcBef>
      <a:spcAft>
        <a:spcPct val="0"/>
      </a:spcAft>
      <a:defRPr b="1" kern="1200">
        <a:solidFill>
          <a:schemeClr val="bg1"/>
        </a:solidFill>
        <a:latin typeface="Arial" charset="0"/>
        <a:ea typeface="Arial Unicode MS" pitchFamily="34" charset="-128"/>
        <a:cs typeface="Arial Unicode MS" pitchFamily="34" charset="-128"/>
      </a:defRPr>
    </a:lvl4pPr>
    <a:lvl5pPr marL="1914525" indent="-546100" algn="l" defTabSz="469900" rtl="0" fontAlgn="base">
      <a:spcBef>
        <a:spcPct val="0"/>
      </a:spcBef>
      <a:spcAft>
        <a:spcPct val="0"/>
      </a:spcAft>
      <a:defRPr b="1" kern="1200">
        <a:solidFill>
          <a:schemeClr val="bg1"/>
        </a:solidFill>
        <a:latin typeface="Arial" charset="0"/>
        <a:ea typeface="Arial Unicode MS" pitchFamily="34" charset="-128"/>
        <a:cs typeface="Arial Unicode MS" pitchFamily="34" charset="-128"/>
      </a:defRPr>
    </a:lvl5pPr>
    <a:lvl6pPr marL="2286000" algn="l" defTabSz="914400" rtl="0" eaLnBrk="1" latinLnBrk="0" hangingPunct="1">
      <a:defRPr b="1" kern="1200">
        <a:solidFill>
          <a:schemeClr val="bg1"/>
        </a:solidFill>
        <a:latin typeface="Arial" charset="0"/>
        <a:ea typeface="Arial Unicode MS" pitchFamily="34" charset="-128"/>
        <a:cs typeface="Arial Unicode MS" pitchFamily="34" charset="-128"/>
      </a:defRPr>
    </a:lvl6pPr>
    <a:lvl7pPr marL="2743200" algn="l" defTabSz="914400" rtl="0" eaLnBrk="1" latinLnBrk="0" hangingPunct="1">
      <a:defRPr b="1" kern="1200">
        <a:solidFill>
          <a:schemeClr val="bg1"/>
        </a:solidFill>
        <a:latin typeface="Arial" charset="0"/>
        <a:ea typeface="Arial Unicode MS" pitchFamily="34" charset="-128"/>
        <a:cs typeface="Arial Unicode MS" pitchFamily="34" charset="-128"/>
      </a:defRPr>
    </a:lvl7pPr>
    <a:lvl8pPr marL="3200400" algn="l" defTabSz="914400" rtl="0" eaLnBrk="1" latinLnBrk="0" hangingPunct="1">
      <a:defRPr b="1" kern="1200">
        <a:solidFill>
          <a:schemeClr val="bg1"/>
        </a:solidFill>
        <a:latin typeface="Arial" charset="0"/>
        <a:ea typeface="Arial Unicode MS" pitchFamily="34" charset="-128"/>
        <a:cs typeface="Arial Unicode MS" pitchFamily="34" charset="-128"/>
      </a:defRPr>
    </a:lvl8pPr>
    <a:lvl9pPr marL="3657600" algn="l" defTabSz="914400" rtl="0" eaLnBrk="1" latinLnBrk="0" hangingPunct="1">
      <a:defRPr b="1" kern="1200">
        <a:solidFill>
          <a:schemeClr val="bg1"/>
        </a:solidFill>
        <a:latin typeface="Arial" charset="0"/>
        <a:ea typeface="Arial Unicode MS" pitchFamily="34" charset="-128"/>
        <a:cs typeface="Arial Unicode MS" pitchFamily="34" charset="-128"/>
      </a:defRPr>
    </a:lvl9pPr>
  </p:defaultTextStyle>
  <p:extLst>
    <p:ext uri="{EFAFB233-063F-42B5-8137-9DF3F51BA10A}">
      <p15:sldGuideLst xmlns:p15="http://schemas.microsoft.com/office/powerpoint/2012/main">
        <p15:guide id="1" orient="horz" pos="777">
          <p15:clr>
            <a:srgbClr val="A4A3A4"/>
          </p15:clr>
        </p15:guide>
        <p15:guide id="2" pos="122">
          <p15:clr>
            <a:srgbClr val="A4A3A4"/>
          </p15:clr>
        </p15:guide>
      </p15:sldGuideLst>
    </p:ext>
    <p:ext uri="{2D200454-40CA-4A62-9FC3-DE9A4176ACB9}">
      <p15:notesGuideLst xmlns:p15="http://schemas.microsoft.com/office/powerpoint/2012/main">
        <p15:guide id="1" orient="horz" pos="2236">
          <p15:clr>
            <a:srgbClr val="A4A3A4"/>
          </p15:clr>
        </p15:guide>
        <p15:guide id="2" pos="32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CC00"/>
    <a:srgbClr val="FFFFCC"/>
    <a:srgbClr val="F2F2F2"/>
    <a:srgbClr val="000000"/>
    <a:srgbClr val="CC9900"/>
    <a:srgbClr val="9F991F"/>
    <a:srgbClr val="FFFF00"/>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91" autoAdjust="0"/>
    <p:restoredTop sz="90216" autoAdjust="0"/>
  </p:normalViewPr>
  <p:slideViewPr>
    <p:cSldViewPr showGuides="1">
      <p:cViewPr varScale="1">
        <p:scale>
          <a:sx n="106" d="100"/>
          <a:sy n="106" d="100"/>
        </p:scale>
        <p:origin x="966" y="78"/>
      </p:cViewPr>
      <p:guideLst>
        <p:guide orient="horz" pos="777"/>
        <p:guide pos="122"/>
      </p:guideLst>
    </p:cSldViewPr>
  </p:slideViewPr>
  <p:outlineViewPr>
    <p:cViewPr>
      <p:scale>
        <a:sx n="100" d="100"/>
        <a:sy n="100" d="100"/>
      </p:scale>
      <p:origin x="0" y="0"/>
    </p:cViewPr>
  </p:outlineViewPr>
  <p:notesTextViewPr>
    <p:cViewPr>
      <p:scale>
        <a:sx n="100" d="100"/>
        <a:sy n="100" d="100"/>
      </p:scale>
      <p:origin x="0" y="0"/>
    </p:cViewPr>
  </p:notesTextViewPr>
  <p:notesViewPr>
    <p:cSldViewPr showGuides="1">
      <p:cViewPr varScale="1">
        <p:scale>
          <a:sx n="59" d="100"/>
          <a:sy n="59" d="100"/>
        </p:scale>
        <p:origin x="-1752" y="-72"/>
      </p:cViewPr>
      <p:guideLst>
        <p:guide orient="horz" pos="2236"/>
        <p:guide pos="32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hdr" sz="quarter"/>
          </p:nvPr>
        </p:nvSpPr>
        <p:spPr bwMode="auto">
          <a:xfrm>
            <a:off x="0" y="0"/>
            <a:ext cx="4435475" cy="355600"/>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487363">
              <a:lnSpc>
                <a:spcPct val="93000"/>
              </a:lnSpc>
              <a:buClr>
                <a:srgbClr val="000000"/>
              </a:buClr>
              <a:buSzPct val="100000"/>
              <a:buFont typeface="Arial" charset="0"/>
              <a:buNone/>
              <a:defRPr sz="1300" b="0">
                <a:solidFill>
                  <a:srgbClr val="000000"/>
                </a:solidFill>
                <a:latin typeface="Arial" charset="0"/>
                <a:ea typeface="Arial Unicode MS" pitchFamily="34" charset="-128"/>
                <a:cs typeface="Arial Unicode MS" pitchFamily="34" charset="-128"/>
              </a:defRPr>
            </a:lvl1pPr>
          </a:lstStyle>
          <a:p>
            <a:pPr>
              <a:defRPr/>
            </a:pPr>
            <a:endParaRPr lang="en-US"/>
          </a:p>
        </p:txBody>
      </p:sp>
      <p:sp>
        <p:nvSpPr>
          <p:cNvPr id="372739" name="Rectangle 3"/>
          <p:cNvSpPr>
            <a:spLocks noGrp="1" noChangeArrowheads="1"/>
          </p:cNvSpPr>
          <p:nvPr>
            <p:ph type="dt" sz="quarter" idx="1"/>
          </p:nvPr>
        </p:nvSpPr>
        <p:spPr bwMode="auto">
          <a:xfrm>
            <a:off x="5797550" y="0"/>
            <a:ext cx="4435475" cy="355600"/>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487363">
              <a:lnSpc>
                <a:spcPct val="93000"/>
              </a:lnSpc>
              <a:buClr>
                <a:srgbClr val="000000"/>
              </a:buClr>
              <a:buSzPct val="100000"/>
              <a:buFont typeface="Arial" charset="0"/>
              <a:buNone/>
              <a:defRPr sz="1300" b="0">
                <a:solidFill>
                  <a:srgbClr val="000000"/>
                </a:solidFill>
                <a:latin typeface="Arial" charset="0"/>
                <a:ea typeface="Arial Unicode MS" pitchFamily="34" charset="-128"/>
                <a:cs typeface="Arial Unicode MS" pitchFamily="34" charset="-128"/>
              </a:defRPr>
            </a:lvl1pPr>
          </a:lstStyle>
          <a:p>
            <a:pPr>
              <a:defRPr/>
            </a:pPr>
            <a:endParaRPr lang="en-US"/>
          </a:p>
        </p:txBody>
      </p:sp>
      <p:sp>
        <p:nvSpPr>
          <p:cNvPr id="372740" name="Rectangle 4"/>
          <p:cNvSpPr>
            <a:spLocks noGrp="1" noChangeArrowheads="1"/>
          </p:cNvSpPr>
          <p:nvPr>
            <p:ph type="ftr" sz="quarter" idx="2"/>
          </p:nvPr>
        </p:nvSpPr>
        <p:spPr bwMode="auto">
          <a:xfrm>
            <a:off x="0" y="6742113"/>
            <a:ext cx="4435475" cy="355600"/>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487363">
              <a:lnSpc>
                <a:spcPct val="93000"/>
              </a:lnSpc>
              <a:buClr>
                <a:srgbClr val="000000"/>
              </a:buClr>
              <a:buSzPct val="100000"/>
              <a:buFont typeface="Arial" charset="0"/>
              <a:buNone/>
              <a:defRPr sz="1300" b="0">
                <a:solidFill>
                  <a:srgbClr val="000000"/>
                </a:solidFill>
                <a:latin typeface="Arial" charset="0"/>
                <a:ea typeface="Arial Unicode MS" pitchFamily="34" charset="-128"/>
                <a:cs typeface="Arial Unicode MS" pitchFamily="34" charset="-128"/>
              </a:defRPr>
            </a:lvl1pPr>
          </a:lstStyle>
          <a:p>
            <a:pPr>
              <a:defRPr/>
            </a:pPr>
            <a:endParaRPr lang="en-US"/>
          </a:p>
        </p:txBody>
      </p:sp>
      <p:sp>
        <p:nvSpPr>
          <p:cNvPr id="372741" name="Rectangle 5"/>
          <p:cNvSpPr>
            <a:spLocks noGrp="1" noChangeArrowheads="1"/>
          </p:cNvSpPr>
          <p:nvPr>
            <p:ph type="sldNum" sz="quarter" idx="3"/>
          </p:nvPr>
        </p:nvSpPr>
        <p:spPr bwMode="auto">
          <a:xfrm>
            <a:off x="5797550" y="6742113"/>
            <a:ext cx="4435475" cy="355600"/>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487363">
              <a:lnSpc>
                <a:spcPct val="93000"/>
              </a:lnSpc>
              <a:buClr>
                <a:srgbClr val="000000"/>
              </a:buClr>
              <a:buSzPct val="100000"/>
              <a:buFont typeface="Arial" charset="0"/>
              <a:buNone/>
              <a:defRPr sz="1300" b="0">
                <a:solidFill>
                  <a:srgbClr val="000000"/>
                </a:solidFill>
                <a:latin typeface="Arial" charset="0"/>
                <a:ea typeface="Arial Unicode MS" pitchFamily="34" charset="-128"/>
                <a:cs typeface="Arial Unicode MS" pitchFamily="34" charset="-128"/>
              </a:defRPr>
            </a:lvl1pPr>
          </a:lstStyle>
          <a:p>
            <a:pPr>
              <a:defRPr/>
            </a:pPr>
            <a:fld id="{725F97D1-7C02-4FEE-8AAE-67B2BD750D7D}" type="slidenum">
              <a:rPr lang="de-DE"/>
              <a:pPr>
                <a:defRPr/>
              </a:pPr>
              <a:t>‹Nr.›</a:t>
            </a:fld>
            <a:endParaRPr lang="de-DE"/>
          </a:p>
        </p:txBody>
      </p:sp>
    </p:spTree>
    <p:extLst>
      <p:ext uri="{BB962C8B-B14F-4D97-AF65-F5344CB8AC3E}">
        <p14:creationId xmlns:p14="http://schemas.microsoft.com/office/powerpoint/2010/main" val="1102456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AutoShape 1"/>
          <p:cNvSpPr>
            <a:spLocks noChangeArrowheads="1"/>
          </p:cNvSpPr>
          <p:nvPr/>
        </p:nvSpPr>
        <p:spPr bwMode="auto">
          <a:xfrm>
            <a:off x="0" y="0"/>
            <a:ext cx="10234613" cy="7099300"/>
          </a:xfrm>
          <a:prstGeom prst="roundRect">
            <a:avLst>
              <a:gd name="adj" fmla="val 23"/>
            </a:avLst>
          </a:prstGeom>
          <a:solidFill>
            <a:srgbClr val="FFFFFF"/>
          </a:solidFill>
          <a:ln w="9525">
            <a:noFill/>
            <a:round/>
            <a:headEnd/>
            <a:tailEnd/>
          </a:ln>
        </p:spPr>
        <p:txBody>
          <a:bodyPr wrap="none" lIns="99048" tIns="49524" rIns="99048" bIns="49524" anchor="ctr"/>
          <a:lstStyle/>
          <a:p>
            <a:pPr defTabSz="487363">
              <a:lnSpc>
                <a:spcPct val="93000"/>
              </a:lnSpc>
              <a:buClr>
                <a:srgbClr val="000000"/>
              </a:buClr>
              <a:buSzPct val="100000"/>
              <a:buFont typeface="Arial" charset="0"/>
              <a:buNone/>
              <a:defRPr/>
            </a:pPr>
            <a:endParaRPr lang="en-US" sz="1900"/>
          </a:p>
        </p:txBody>
      </p:sp>
      <p:sp>
        <p:nvSpPr>
          <p:cNvPr id="2050" name="Rectangle 2"/>
          <p:cNvSpPr>
            <a:spLocks noGrp="1" noChangeArrowheads="1"/>
          </p:cNvSpPr>
          <p:nvPr>
            <p:ph type="hdr"/>
          </p:nvPr>
        </p:nvSpPr>
        <p:spPr bwMode="auto">
          <a:xfrm>
            <a:off x="0" y="0"/>
            <a:ext cx="4433888" cy="354013"/>
          </a:xfrm>
          <a:prstGeom prst="rect">
            <a:avLst/>
          </a:prstGeom>
          <a:noFill/>
          <a:ln w="9525">
            <a:noFill/>
            <a:round/>
            <a:headEnd/>
            <a:tailEnd/>
          </a:ln>
        </p:spPr>
        <p:txBody>
          <a:bodyPr vert="horz" wrap="square" lIns="97488" tIns="50694" rIns="97488" bIns="50694" numCol="1" anchor="t" anchorCtr="0" compatLnSpc="1">
            <a:prstTxWarp prst="textNoShape">
              <a:avLst/>
            </a:prstTxWarp>
          </a:bodyPr>
          <a:lstStyle>
            <a:lvl1pPr defTabSz="487363">
              <a:lnSpc>
                <a:spcPct val="100000"/>
              </a:lnSpc>
              <a:buClr>
                <a:srgbClr val="000000"/>
              </a:buClr>
              <a:buSzPct val="100000"/>
              <a:buFont typeface="Arial" charset="0"/>
              <a:buNone/>
              <a:tabLst>
                <a:tab pos="0" algn="l"/>
                <a:tab pos="990600" algn="l"/>
                <a:tab pos="1981200" algn="l"/>
                <a:tab pos="2971800" algn="l"/>
                <a:tab pos="3962400" algn="l"/>
                <a:tab pos="4953000" algn="l"/>
                <a:tab pos="5943600" algn="l"/>
                <a:tab pos="6932613" algn="l"/>
                <a:tab pos="7923213" algn="l"/>
                <a:tab pos="8913813" algn="l"/>
                <a:tab pos="9904413" algn="l"/>
                <a:tab pos="10895013" algn="l"/>
              </a:tabLst>
              <a:defRPr sz="1300" b="0">
                <a:solidFill>
                  <a:srgbClr val="000000"/>
                </a:solidFill>
                <a:latin typeface="Arial" charset="0"/>
                <a:ea typeface="Arial Unicode MS" pitchFamily="34" charset="-128"/>
                <a:cs typeface="Arial Unicode MS" pitchFamily="34" charset="-128"/>
              </a:defRPr>
            </a:lvl1pPr>
          </a:lstStyle>
          <a:p>
            <a:pPr>
              <a:defRPr/>
            </a:pPr>
            <a:endParaRPr lang="en-US"/>
          </a:p>
        </p:txBody>
      </p:sp>
      <p:sp>
        <p:nvSpPr>
          <p:cNvPr id="2051" name="Rectangle 3"/>
          <p:cNvSpPr>
            <a:spLocks noGrp="1" noChangeArrowheads="1"/>
          </p:cNvSpPr>
          <p:nvPr>
            <p:ph type="dt"/>
          </p:nvPr>
        </p:nvSpPr>
        <p:spPr bwMode="auto">
          <a:xfrm>
            <a:off x="5797550" y="0"/>
            <a:ext cx="4432300" cy="354013"/>
          </a:xfrm>
          <a:prstGeom prst="rect">
            <a:avLst/>
          </a:prstGeom>
          <a:noFill/>
          <a:ln w="9525">
            <a:noFill/>
            <a:round/>
            <a:headEnd/>
            <a:tailEnd/>
          </a:ln>
        </p:spPr>
        <p:txBody>
          <a:bodyPr vert="horz" wrap="square" lIns="97488" tIns="50694" rIns="97488" bIns="50694" numCol="1" anchor="t" anchorCtr="0" compatLnSpc="1">
            <a:prstTxWarp prst="textNoShape">
              <a:avLst/>
            </a:prstTxWarp>
          </a:bodyPr>
          <a:lstStyle>
            <a:lvl1pPr algn="r" defTabSz="487363">
              <a:lnSpc>
                <a:spcPct val="100000"/>
              </a:lnSpc>
              <a:buClr>
                <a:srgbClr val="000000"/>
              </a:buClr>
              <a:buSzPct val="100000"/>
              <a:buFont typeface="Arial" charset="0"/>
              <a:buNone/>
              <a:tabLst>
                <a:tab pos="0" algn="l"/>
                <a:tab pos="990600" algn="l"/>
                <a:tab pos="1981200" algn="l"/>
                <a:tab pos="2971800" algn="l"/>
                <a:tab pos="3962400" algn="l"/>
                <a:tab pos="4953000" algn="l"/>
                <a:tab pos="5943600" algn="l"/>
                <a:tab pos="6932613" algn="l"/>
                <a:tab pos="7923213" algn="l"/>
                <a:tab pos="8913813" algn="l"/>
                <a:tab pos="9904413" algn="l"/>
                <a:tab pos="10895013" algn="l"/>
              </a:tabLst>
              <a:defRPr sz="1300" b="0">
                <a:solidFill>
                  <a:srgbClr val="000000"/>
                </a:solidFill>
                <a:latin typeface="Arial" charset="0"/>
                <a:ea typeface="Arial Unicode MS" pitchFamily="34" charset="-128"/>
                <a:cs typeface="Arial Unicode MS" pitchFamily="34" charset="-128"/>
              </a:defRPr>
            </a:lvl1pPr>
          </a:lstStyle>
          <a:p>
            <a:pPr>
              <a:defRPr/>
            </a:pPr>
            <a:endParaRPr lang="en-US"/>
          </a:p>
        </p:txBody>
      </p:sp>
      <p:sp>
        <p:nvSpPr>
          <p:cNvPr id="23557" name="Rectangle 4"/>
          <p:cNvSpPr>
            <a:spLocks noGrp="1" noRot="1" noChangeAspect="1" noChangeArrowheads="1"/>
          </p:cNvSpPr>
          <p:nvPr>
            <p:ph type="sldImg"/>
          </p:nvPr>
        </p:nvSpPr>
        <p:spPr bwMode="auto">
          <a:xfrm>
            <a:off x="3195638" y="531813"/>
            <a:ext cx="3841750" cy="2660650"/>
          </a:xfrm>
          <a:prstGeom prst="rect">
            <a:avLst/>
          </a:prstGeom>
          <a:solidFill>
            <a:srgbClr val="FFFFFF"/>
          </a:solidFill>
          <a:ln w="9360">
            <a:solidFill>
              <a:srgbClr val="000000"/>
            </a:solidFill>
            <a:miter lim="800000"/>
            <a:headEnd/>
            <a:tailEnd/>
          </a:ln>
        </p:spPr>
      </p:sp>
      <p:sp>
        <p:nvSpPr>
          <p:cNvPr id="2053" name="Rectangle 5"/>
          <p:cNvSpPr>
            <a:spLocks noGrp="1" noChangeArrowheads="1"/>
          </p:cNvSpPr>
          <p:nvPr>
            <p:ph type="body"/>
          </p:nvPr>
        </p:nvSpPr>
        <p:spPr bwMode="auto">
          <a:xfrm>
            <a:off x="1023938" y="3371850"/>
            <a:ext cx="8185150" cy="3194050"/>
          </a:xfrm>
          <a:prstGeom prst="rect">
            <a:avLst/>
          </a:prstGeom>
          <a:noFill/>
          <a:ln w="9525">
            <a:noFill/>
            <a:round/>
            <a:headEnd/>
            <a:tailEnd/>
          </a:ln>
        </p:spPr>
        <p:txBody>
          <a:bodyPr vert="horz" wrap="square" lIns="97488" tIns="50694" rIns="97488" bIns="50694" numCol="1" anchor="t" anchorCtr="0" compatLnSpc="1">
            <a:prstTxWarp prst="textNoShape">
              <a:avLst/>
            </a:prstTxWarp>
          </a:bodyPr>
          <a:lstStyle/>
          <a:p>
            <a:pPr lvl="0"/>
            <a:endParaRPr lang="de-DE" noProof="0" smtClean="0"/>
          </a:p>
        </p:txBody>
      </p:sp>
      <p:sp>
        <p:nvSpPr>
          <p:cNvPr id="2054" name="Rectangle 6"/>
          <p:cNvSpPr>
            <a:spLocks noGrp="1" noChangeArrowheads="1"/>
          </p:cNvSpPr>
          <p:nvPr>
            <p:ph type="ftr"/>
          </p:nvPr>
        </p:nvSpPr>
        <p:spPr bwMode="auto">
          <a:xfrm>
            <a:off x="0" y="6742113"/>
            <a:ext cx="4433888" cy="355600"/>
          </a:xfrm>
          <a:prstGeom prst="rect">
            <a:avLst/>
          </a:prstGeom>
          <a:noFill/>
          <a:ln w="9525">
            <a:noFill/>
            <a:round/>
            <a:headEnd/>
            <a:tailEnd/>
          </a:ln>
        </p:spPr>
        <p:txBody>
          <a:bodyPr vert="horz" wrap="square" lIns="97488" tIns="50694" rIns="97488" bIns="50694" numCol="1" anchor="b" anchorCtr="0" compatLnSpc="1">
            <a:prstTxWarp prst="textNoShape">
              <a:avLst/>
            </a:prstTxWarp>
          </a:bodyPr>
          <a:lstStyle>
            <a:lvl1pPr defTabSz="487363">
              <a:lnSpc>
                <a:spcPct val="100000"/>
              </a:lnSpc>
              <a:buClr>
                <a:srgbClr val="000000"/>
              </a:buClr>
              <a:buSzPct val="100000"/>
              <a:buFont typeface="Arial" charset="0"/>
              <a:buNone/>
              <a:tabLst>
                <a:tab pos="0" algn="l"/>
                <a:tab pos="990600" algn="l"/>
                <a:tab pos="1981200" algn="l"/>
                <a:tab pos="2971800" algn="l"/>
                <a:tab pos="3962400" algn="l"/>
                <a:tab pos="4953000" algn="l"/>
                <a:tab pos="5943600" algn="l"/>
                <a:tab pos="6932613" algn="l"/>
                <a:tab pos="7923213" algn="l"/>
                <a:tab pos="8913813" algn="l"/>
                <a:tab pos="9904413" algn="l"/>
                <a:tab pos="10895013" algn="l"/>
              </a:tabLst>
              <a:defRPr sz="1300" b="0">
                <a:solidFill>
                  <a:srgbClr val="000000"/>
                </a:solidFill>
                <a:latin typeface="Arial" charset="0"/>
                <a:ea typeface="Arial Unicode MS" pitchFamily="34" charset="-128"/>
                <a:cs typeface="Arial Unicode MS" pitchFamily="34" charset="-128"/>
              </a:defRPr>
            </a:lvl1pPr>
          </a:lstStyle>
          <a:p>
            <a:pPr>
              <a:defRPr/>
            </a:pPr>
            <a:endParaRPr lang="en-US"/>
          </a:p>
        </p:txBody>
      </p:sp>
      <p:sp>
        <p:nvSpPr>
          <p:cNvPr id="2055" name="Rectangle 7"/>
          <p:cNvSpPr>
            <a:spLocks noGrp="1" noChangeArrowheads="1"/>
          </p:cNvSpPr>
          <p:nvPr>
            <p:ph type="sldNum"/>
          </p:nvPr>
        </p:nvSpPr>
        <p:spPr bwMode="auto">
          <a:xfrm>
            <a:off x="5797550" y="6742113"/>
            <a:ext cx="4432300" cy="355600"/>
          </a:xfrm>
          <a:prstGeom prst="rect">
            <a:avLst/>
          </a:prstGeom>
          <a:noFill/>
          <a:ln w="9525">
            <a:noFill/>
            <a:round/>
            <a:headEnd/>
            <a:tailEnd/>
          </a:ln>
        </p:spPr>
        <p:txBody>
          <a:bodyPr vert="horz" wrap="square" lIns="97488" tIns="50694" rIns="97488" bIns="50694" numCol="1" anchor="b" anchorCtr="0" compatLnSpc="1">
            <a:prstTxWarp prst="textNoShape">
              <a:avLst/>
            </a:prstTxWarp>
          </a:bodyPr>
          <a:lstStyle>
            <a:lvl1pPr algn="r" defTabSz="487363">
              <a:lnSpc>
                <a:spcPct val="100000"/>
              </a:lnSpc>
              <a:buClr>
                <a:srgbClr val="000000"/>
              </a:buClr>
              <a:buSzPct val="100000"/>
              <a:buFont typeface="Arial" charset="0"/>
              <a:buNone/>
              <a:tabLst>
                <a:tab pos="0" algn="l"/>
                <a:tab pos="990600" algn="l"/>
                <a:tab pos="1981200" algn="l"/>
                <a:tab pos="2971800" algn="l"/>
                <a:tab pos="3962400" algn="l"/>
                <a:tab pos="4953000" algn="l"/>
                <a:tab pos="5943600" algn="l"/>
                <a:tab pos="6932613" algn="l"/>
                <a:tab pos="7923213" algn="l"/>
                <a:tab pos="8913813" algn="l"/>
                <a:tab pos="9904413" algn="l"/>
                <a:tab pos="10895013" algn="l"/>
              </a:tabLst>
              <a:defRPr sz="1300" b="0">
                <a:solidFill>
                  <a:srgbClr val="000000"/>
                </a:solidFill>
                <a:latin typeface="Arial" charset="0"/>
                <a:ea typeface="Arial Unicode MS" pitchFamily="34" charset="-128"/>
                <a:cs typeface="Arial Unicode MS" pitchFamily="34" charset="-128"/>
              </a:defRPr>
            </a:lvl1pPr>
          </a:lstStyle>
          <a:p>
            <a:pPr>
              <a:defRPr/>
            </a:pPr>
            <a:fld id="{86329607-94AC-46C1-9D20-F34E0D154AE6}" type="slidenum">
              <a:rPr lang="en-GB"/>
              <a:pPr>
                <a:defRPr/>
              </a:pPr>
              <a:t>‹Nr.›</a:t>
            </a:fld>
            <a:endParaRPr lang="en-GB"/>
          </a:p>
        </p:txBody>
      </p:sp>
    </p:spTree>
    <p:extLst>
      <p:ext uri="{BB962C8B-B14F-4D97-AF65-F5344CB8AC3E}">
        <p14:creationId xmlns:p14="http://schemas.microsoft.com/office/powerpoint/2010/main" val="4249452278"/>
      </p:ext>
    </p:extLst>
  </p:cSld>
  <p:clrMap bg1="lt1" tx1="dk1" bg2="lt2" tx2="dk2" accent1="accent1" accent2="accent2" accent3="accent3" accent4="accent4" accent5="accent5" accent6="accent6" hlink="hlink" folHlink="folHlink"/>
  <p:notesStyle>
    <a:lvl1pPr algn="l" defTabSz="469900" rtl="0" eaLnBrk="0" fontAlgn="base" hangingPunct="0">
      <a:spcBef>
        <a:spcPct val="30000"/>
      </a:spcBef>
      <a:spcAft>
        <a:spcPct val="0"/>
      </a:spcAft>
      <a:buClr>
        <a:srgbClr val="000000"/>
      </a:buClr>
      <a:buSzPct val="100000"/>
      <a:buFont typeface="Times New Roman" pitchFamily="18" charset="0"/>
      <a:defRPr sz="1300" kern="1200">
        <a:solidFill>
          <a:srgbClr val="000000"/>
        </a:solidFill>
        <a:latin typeface="Times New Roman" pitchFamily="18" charset="0"/>
        <a:ea typeface="+mn-ea"/>
        <a:cs typeface="+mn-cs"/>
      </a:defRPr>
    </a:lvl1pPr>
    <a:lvl2pPr marL="742950" indent="-285750" algn="l" defTabSz="469900" rtl="0" eaLnBrk="0" fontAlgn="base" hangingPunct="0">
      <a:spcBef>
        <a:spcPct val="30000"/>
      </a:spcBef>
      <a:spcAft>
        <a:spcPct val="0"/>
      </a:spcAft>
      <a:buClr>
        <a:srgbClr val="000000"/>
      </a:buClr>
      <a:buSzPct val="100000"/>
      <a:buFont typeface="Times New Roman" pitchFamily="18" charset="0"/>
      <a:defRPr sz="1300" kern="1200">
        <a:solidFill>
          <a:srgbClr val="000000"/>
        </a:solidFill>
        <a:latin typeface="Times New Roman" pitchFamily="18" charset="0"/>
        <a:ea typeface="+mn-ea"/>
        <a:cs typeface="+mn-cs"/>
      </a:defRPr>
    </a:lvl2pPr>
    <a:lvl3pPr marL="1143000" indent="-228600" algn="l" defTabSz="469900" rtl="0" eaLnBrk="0" fontAlgn="base" hangingPunct="0">
      <a:spcBef>
        <a:spcPct val="30000"/>
      </a:spcBef>
      <a:spcAft>
        <a:spcPct val="0"/>
      </a:spcAft>
      <a:buClr>
        <a:srgbClr val="000000"/>
      </a:buClr>
      <a:buSzPct val="100000"/>
      <a:buFont typeface="Times New Roman" pitchFamily="18" charset="0"/>
      <a:defRPr sz="1300" kern="1200">
        <a:solidFill>
          <a:srgbClr val="000000"/>
        </a:solidFill>
        <a:latin typeface="Times New Roman" pitchFamily="18" charset="0"/>
        <a:ea typeface="+mn-ea"/>
        <a:cs typeface="+mn-cs"/>
      </a:defRPr>
    </a:lvl3pPr>
    <a:lvl4pPr marL="1600200" indent="-228600" algn="l" defTabSz="469900" rtl="0" eaLnBrk="0" fontAlgn="base" hangingPunct="0">
      <a:spcBef>
        <a:spcPct val="30000"/>
      </a:spcBef>
      <a:spcAft>
        <a:spcPct val="0"/>
      </a:spcAft>
      <a:buClr>
        <a:srgbClr val="000000"/>
      </a:buClr>
      <a:buSzPct val="100000"/>
      <a:buFont typeface="Times New Roman" pitchFamily="18" charset="0"/>
      <a:defRPr sz="1300" kern="1200">
        <a:solidFill>
          <a:srgbClr val="000000"/>
        </a:solidFill>
        <a:latin typeface="Times New Roman" pitchFamily="18" charset="0"/>
        <a:ea typeface="+mn-ea"/>
        <a:cs typeface="+mn-cs"/>
      </a:defRPr>
    </a:lvl4pPr>
    <a:lvl5pPr marL="2057400" indent="-228600" algn="l" defTabSz="469900" rtl="0" eaLnBrk="0" fontAlgn="base" hangingPunct="0">
      <a:spcBef>
        <a:spcPct val="30000"/>
      </a:spcBef>
      <a:spcAft>
        <a:spcPct val="0"/>
      </a:spcAft>
      <a:buClr>
        <a:srgbClr val="000000"/>
      </a:buClr>
      <a:buSzPct val="100000"/>
      <a:buFont typeface="Times New Roman" pitchFamily="18" charset="0"/>
      <a:defRPr sz="1300" kern="1200">
        <a:solidFill>
          <a:srgbClr val="000000"/>
        </a:solidFill>
        <a:latin typeface="Times New Roman" pitchFamily="18" charset="0"/>
        <a:ea typeface="+mn-ea"/>
        <a:cs typeface="+mn-cs"/>
      </a:defRPr>
    </a:lvl5pPr>
    <a:lvl6pPr marL="2394539" algn="l" defTabSz="957816" rtl="0" eaLnBrk="1" latinLnBrk="0" hangingPunct="1">
      <a:defRPr sz="1300" kern="1200">
        <a:solidFill>
          <a:schemeClr val="tx1"/>
        </a:solidFill>
        <a:latin typeface="+mn-lt"/>
        <a:ea typeface="+mn-ea"/>
        <a:cs typeface="+mn-cs"/>
      </a:defRPr>
    </a:lvl6pPr>
    <a:lvl7pPr marL="2873447" algn="l" defTabSz="957816" rtl="0" eaLnBrk="1" latinLnBrk="0" hangingPunct="1">
      <a:defRPr sz="1300" kern="1200">
        <a:solidFill>
          <a:schemeClr val="tx1"/>
        </a:solidFill>
        <a:latin typeface="+mn-lt"/>
        <a:ea typeface="+mn-ea"/>
        <a:cs typeface="+mn-cs"/>
      </a:defRPr>
    </a:lvl7pPr>
    <a:lvl8pPr marL="3352355" algn="l" defTabSz="957816" rtl="0" eaLnBrk="1" latinLnBrk="0" hangingPunct="1">
      <a:defRPr sz="1300" kern="1200">
        <a:solidFill>
          <a:schemeClr val="tx1"/>
        </a:solidFill>
        <a:latin typeface="+mn-lt"/>
        <a:ea typeface="+mn-ea"/>
        <a:cs typeface="+mn-cs"/>
      </a:defRPr>
    </a:lvl8pPr>
    <a:lvl9pPr marL="3831263" algn="l" defTabSz="957816"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idx="10"/>
          </p:nvPr>
        </p:nvSpPr>
        <p:spPr/>
        <p:txBody>
          <a:bodyPr/>
          <a:lstStyle/>
          <a:p>
            <a:pPr>
              <a:defRPr/>
            </a:pPr>
            <a:fld id="{86329607-94AC-46C1-9D20-F34E0D154AE6}" type="slidenum">
              <a:rPr lang="en-GB" smtClean="0"/>
              <a:pPr>
                <a:defRPr/>
              </a:pPr>
              <a:t>1</a:t>
            </a:fld>
            <a:endParaRPr lang="en-GB"/>
          </a:p>
        </p:txBody>
      </p:sp>
    </p:spTree>
    <p:extLst>
      <p:ext uri="{BB962C8B-B14F-4D97-AF65-F5344CB8AC3E}">
        <p14:creationId xmlns:p14="http://schemas.microsoft.com/office/powerpoint/2010/main" val="371462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idx="10"/>
          </p:nvPr>
        </p:nvSpPr>
        <p:spPr/>
        <p:txBody>
          <a:bodyPr/>
          <a:lstStyle/>
          <a:p>
            <a:pPr>
              <a:defRPr/>
            </a:pPr>
            <a:fld id="{86329607-94AC-46C1-9D20-F34E0D154AE6}" type="slidenum">
              <a:rPr lang="en-GB" smtClean="0"/>
              <a:pPr>
                <a:defRPr/>
              </a:pPr>
              <a:t>9</a:t>
            </a:fld>
            <a:endParaRPr lang="en-GB"/>
          </a:p>
        </p:txBody>
      </p:sp>
    </p:spTree>
    <p:extLst>
      <p:ext uri="{BB962C8B-B14F-4D97-AF65-F5344CB8AC3E}">
        <p14:creationId xmlns:p14="http://schemas.microsoft.com/office/powerpoint/2010/main" val="180482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idx="10"/>
          </p:nvPr>
        </p:nvSpPr>
        <p:spPr/>
        <p:txBody>
          <a:bodyPr/>
          <a:lstStyle/>
          <a:p>
            <a:pPr>
              <a:defRPr/>
            </a:pPr>
            <a:fld id="{86329607-94AC-46C1-9D20-F34E0D154AE6}" type="slidenum">
              <a:rPr lang="en-GB" smtClean="0"/>
              <a:pPr>
                <a:defRPr/>
              </a:pPr>
              <a:t>15</a:t>
            </a:fld>
            <a:endParaRPr lang="en-GB"/>
          </a:p>
        </p:txBody>
      </p:sp>
    </p:spTree>
    <p:extLst>
      <p:ext uri="{BB962C8B-B14F-4D97-AF65-F5344CB8AC3E}">
        <p14:creationId xmlns:p14="http://schemas.microsoft.com/office/powerpoint/2010/main" val="1721713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42950" y="2130426"/>
            <a:ext cx="8420100" cy="1470025"/>
          </a:xfrm>
        </p:spPr>
        <p:txBody>
          <a:bodyPr/>
          <a:lstStyle>
            <a:lvl1pPr>
              <a:defRPr>
                <a:solidFill>
                  <a:schemeClr val="tx1">
                    <a:lumMod val="65000"/>
                    <a:lumOff val="35000"/>
                  </a:schemeClr>
                </a:solidFill>
              </a:defRPr>
            </a:lvl1pPr>
          </a:lstStyle>
          <a:p>
            <a:r>
              <a:rPr lang="de-DE" dirty="0" smtClean="0"/>
              <a:t>Titelmasterformat durch Klicken bearbeiten</a:t>
            </a:r>
            <a:endParaRPr lang="de-DE" dirty="0"/>
          </a:p>
        </p:txBody>
      </p:sp>
      <p:sp>
        <p:nvSpPr>
          <p:cNvPr id="3" name="Untertitel 2"/>
          <p:cNvSpPr>
            <a:spLocks noGrp="1"/>
          </p:cNvSpPr>
          <p:nvPr>
            <p:ph type="subTitle" idx="1"/>
          </p:nvPr>
        </p:nvSpPr>
        <p:spPr>
          <a:xfrm>
            <a:off x="1485900" y="3886200"/>
            <a:ext cx="6934200" cy="1752600"/>
          </a:xfrm>
        </p:spPr>
        <p:txBody>
          <a:bodyPr/>
          <a:lstStyle>
            <a:lvl1pPr marL="0" indent="0" algn="ctr">
              <a:buNone/>
              <a:defRPr>
                <a:solidFill>
                  <a:schemeClr val="tx2"/>
                </a:solidFill>
              </a:defRPr>
            </a:lvl1pPr>
            <a:lvl2pPr marL="478908" indent="0" algn="ctr">
              <a:buNone/>
              <a:defRPr/>
            </a:lvl2pPr>
            <a:lvl3pPr marL="957816" indent="0" algn="ctr">
              <a:buNone/>
              <a:defRPr/>
            </a:lvl3pPr>
            <a:lvl4pPr marL="1436724" indent="0" algn="ctr">
              <a:buNone/>
              <a:defRPr/>
            </a:lvl4pPr>
            <a:lvl5pPr marL="1915631" indent="0" algn="ctr">
              <a:buNone/>
              <a:defRPr/>
            </a:lvl5pPr>
            <a:lvl6pPr marL="2394539" indent="0" algn="ctr">
              <a:buNone/>
              <a:defRPr/>
            </a:lvl6pPr>
            <a:lvl7pPr marL="2873447" indent="0" algn="ctr">
              <a:buNone/>
              <a:defRPr/>
            </a:lvl7pPr>
            <a:lvl8pPr marL="3352355" indent="0" algn="ctr">
              <a:buNone/>
              <a:defRPr/>
            </a:lvl8pPr>
            <a:lvl9pPr marL="3831263" indent="0" algn="ctr">
              <a:buNone/>
              <a:defRPr/>
            </a:lvl9pPr>
          </a:lstStyle>
          <a:p>
            <a:r>
              <a:rPr lang="de-DE" dirty="0" smtClean="0"/>
              <a:t>Formatvorlage des Untertitelmasters durch Klicken bearbeiten</a:t>
            </a:r>
            <a:endParaRPr lang="de-DE" dirty="0"/>
          </a:p>
        </p:txBody>
      </p:sp>
      <p:sp>
        <p:nvSpPr>
          <p:cNvPr id="4" name="Rectangle 1"/>
          <p:cNvSpPr>
            <a:spLocks noGrp="1" noChangeArrowheads="1"/>
          </p:cNvSpPr>
          <p:nvPr>
            <p:ph type="dt" idx="10"/>
          </p:nvPr>
        </p:nvSpPr>
        <p:spPr>
          <a:ln/>
        </p:spPr>
        <p:txBody>
          <a:bodyPr/>
          <a:lstStyle>
            <a:lvl1pPr>
              <a:defRPr>
                <a:solidFill>
                  <a:schemeClr val="bg1">
                    <a:lumMod val="50000"/>
                  </a:schemeClr>
                </a:solidFill>
              </a:defRPr>
            </a:lvl1pPr>
          </a:lstStyle>
          <a:p>
            <a:pPr>
              <a:defRPr/>
            </a:pPr>
            <a:r>
              <a:rPr lang="en-US" smtClean="0"/>
              <a:t>06.06.2018</a:t>
            </a:r>
            <a:endParaRPr lang="en-GB" dirty="0"/>
          </a:p>
        </p:txBody>
      </p:sp>
      <p:sp>
        <p:nvSpPr>
          <p:cNvPr id="5" name="Rectangle 2"/>
          <p:cNvSpPr>
            <a:spLocks noGrp="1" noChangeArrowheads="1"/>
          </p:cNvSpPr>
          <p:nvPr>
            <p:ph type="ftr" idx="11"/>
          </p:nvPr>
        </p:nvSpPr>
        <p:spPr>
          <a:ln/>
        </p:spPr>
        <p:txBody>
          <a:bodyPr/>
          <a:lstStyle>
            <a:lvl1pPr>
              <a:defRPr/>
            </a:lvl1pPr>
          </a:lstStyle>
          <a:p>
            <a:pPr>
              <a:defRPr/>
            </a:pPr>
            <a:r>
              <a:rPr lang="en-GB" dirty="0" smtClean="0"/>
              <a:t>XRG Company Presentation</a:t>
            </a:r>
            <a:endParaRPr lang="en-GB" dirty="0"/>
          </a:p>
        </p:txBody>
      </p:sp>
      <p:sp>
        <p:nvSpPr>
          <p:cNvPr id="6" name="Rectangle 3"/>
          <p:cNvSpPr>
            <a:spLocks noGrp="1" noChangeArrowheads="1"/>
          </p:cNvSpPr>
          <p:nvPr>
            <p:ph type="sldNum" idx="12"/>
          </p:nvPr>
        </p:nvSpPr>
        <p:spPr>
          <a:ln/>
        </p:spPr>
        <p:txBody>
          <a:bodyPr/>
          <a:lstStyle>
            <a:lvl1pPr>
              <a:defRPr/>
            </a:lvl1pPr>
          </a:lstStyle>
          <a:p>
            <a:pPr>
              <a:defRPr/>
            </a:pPr>
            <a:fld id="{8B675F80-06A1-4501-8D58-003279868E07}" type="slidenum">
              <a:rPr lang="en-GB"/>
              <a:pPr>
                <a:defRPr/>
              </a:pPr>
              <a:t>‹Nr.›</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913813" cy="764704"/>
          </a:xfrm>
        </p:spPr>
        <p:txBody>
          <a:bodyPr lIns="180000"/>
          <a:lstStyle>
            <a:lvl1pPr algn="l">
              <a:defRPr sz="3600">
                <a:solidFill>
                  <a:schemeClr val="tx1">
                    <a:lumMod val="65000"/>
                    <a:lumOff val="35000"/>
                  </a:schemeClr>
                </a:solidFill>
              </a:defRPr>
            </a:lvl1p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lvl1pPr marL="357188" indent="-357188">
              <a:buFontTx/>
              <a:buBlip>
                <a:blip r:embed="rId2"/>
              </a:buBlip>
              <a:defRPr>
                <a:solidFill>
                  <a:schemeClr val="tx1">
                    <a:lumMod val="65000"/>
                    <a:lumOff val="35000"/>
                  </a:schemeClr>
                </a:solidFill>
              </a:defRPr>
            </a:lvl1pPr>
            <a:lvl2pPr marL="774700" indent="-296863">
              <a:buClr>
                <a:schemeClr val="accent1"/>
              </a:buClr>
              <a:buFont typeface="Arial" pitchFamily="34" charset="0"/>
              <a:buChar char="&gt;"/>
              <a:defRPr>
                <a:solidFill>
                  <a:schemeClr val="tx1">
                    <a:lumMod val="65000"/>
                    <a:lumOff val="35000"/>
                  </a:schemeClr>
                </a:solidFill>
              </a:defRPr>
            </a:lvl2pPr>
            <a:lvl3pPr marL="1196975" indent="-238125">
              <a:buClr>
                <a:schemeClr val="tx2"/>
              </a:buClr>
              <a:buFont typeface="Courier New" pitchFamily="49" charset="0"/>
              <a:buChar char="o"/>
              <a:defRPr>
                <a:solidFill>
                  <a:schemeClr val="tx1">
                    <a:lumMod val="65000"/>
                    <a:lumOff val="35000"/>
                  </a:schemeClr>
                </a:solidFill>
              </a:defRPr>
            </a:lvl3pPr>
            <a:lvl4pPr marL="1674813" indent="-238125">
              <a:buClr>
                <a:schemeClr val="tx2"/>
              </a:buClr>
              <a:buFont typeface="Arial" pitchFamily="34" charset="0"/>
              <a:buChar char="•"/>
              <a:defRPr>
                <a:solidFill>
                  <a:schemeClr val="tx1">
                    <a:lumMod val="65000"/>
                    <a:lumOff val="35000"/>
                  </a:schemeClr>
                </a:solidFill>
              </a:defRPr>
            </a:lvl4pPr>
            <a:lvl5pPr>
              <a:buClr>
                <a:schemeClr val="tx2"/>
              </a:buClr>
              <a:defRPr>
                <a:solidFill>
                  <a:schemeClr val="tx1">
                    <a:lumMod val="65000"/>
                    <a:lumOff val="35000"/>
                  </a:schemeClr>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1"/>
          <p:cNvSpPr>
            <a:spLocks noGrp="1" noChangeArrowheads="1"/>
          </p:cNvSpPr>
          <p:nvPr>
            <p:ph type="dt" idx="10"/>
          </p:nvPr>
        </p:nvSpPr>
        <p:spPr/>
        <p:txBody>
          <a:bodyPr/>
          <a:lstStyle>
            <a:lvl1pPr>
              <a:defRPr>
                <a:solidFill>
                  <a:schemeClr val="bg1">
                    <a:lumMod val="50000"/>
                  </a:schemeClr>
                </a:solidFill>
              </a:defRPr>
            </a:lvl1pPr>
          </a:lstStyle>
          <a:p>
            <a:pPr>
              <a:defRPr/>
            </a:pPr>
            <a:r>
              <a:rPr lang="en-US" smtClean="0"/>
              <a:t>06.06.2018</a:t>
            </a:r>
            <a:endParaRPr lang="en-GB" dirty="0"/>
          </a:p>
        </p:txBody>
      </p:sp>
      <p:sp>
        <p:nvSpPr>
          <p:cNvPr id="5" name="Rectangle 2"/>
          <p:cNvSpPr>
            <a:spLocks noGrp="1" noChangeArrowheads="1"/>
          </p:cNvSpPr>
          <p:nvPr>
            <p:ph type="ftr" idx="11"/>
          </p:nvPr>
        </p:nvSpPr>
        <p:spPr/>
        <p:txBody>
          <a:bodyPr/>
          <a:lstStyle>
            <a:lvl1pPr>
              <a:defRPr>
                <a:solidFill>
                  <a:schemeClr val="bg1">
                    <a:lumMod val="50000"/>
                  </a:schemeClr>
                </a:solidFill>
              </a:defRPr>
            </a:lvl1pPr>
          </a:lstStyle>
          <a:p>
            <a:pPr>
              <a:defRPr/>
            </a:pPr>
            <a:r>
              <a:rPr lang="en-GB" smtClean="0"/>
              <a:t>XRG Company Presentation</a:t>
            </a:r>
            <a:endParaRPr lang="en-GB" dirty="0"/>
          </a:p>
        </p:txBody>
      </p:sp>
      <p:sp>
        <p:nvSpPr>
          <p:cNvPr id="6" name="Rectangle 3"/>
          <p:cNvSpPr>
            <a:spLocks noGrp="1" noChangeArrowheads="1"/>
          </p:cNvSpPr>
          <p:nvPr>
            <p:ph type="sldNum" idx="12"/>
          </p:nvPr>
        </p:nvSpPr>
        <p:spPr/>
        <p:txBody>
          <a:bodyPr/>
          <a:lstStyle>
            <a:lvl1pPr>
              <a:defRPr>
                <a:solidFill>
                  <a:schemeClr val="bg1">
                    <a:lumMod val="50000"/>
                  </a:schemeClr>
                </a:solidFill>
              </a:defRPr>
            </a:lvl1pPr>
          </a:lstStyle>
          <a:p>
            <a:pPr>
              <a:defRPr/>
            </a:pPr>
            <a:fld id="{999649BE-4669-4910-AD43-0373D0EB5276}" type="slidenum">
              <a:rPr lang="en-GB"/>
              <a:pPr>
                <a:defRPr/>
              </a:pPr>
              <a:t>‹Nr.›</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Rectangle 1"/>
          <p:cNvSpPr>
            <a:spLocks noGrp="1" noChangeArrowheads="1"/>
          </p:cNvSpPr>
          <p:nvPr>
            <p:ph type="dt" idx="10"/>
          </p:nvPr>
        </p:nvSpPr>
        <p:spPr>
          <a:ln/>
        </p:spPr>
        <p:txBody>
          <a:bodyPr/>
          <a:lstStyle>
            <a:lvl1pPr>
              <a:defRPr/>
            </a:lvl1pPr>
          </a:lstStyle>
          <a:p>
            <a:pPr>
              <a:defRPr/>
            </a:pPr>
            <a:r>
              <a:rPr lang="en-US" smtClean="0"/>
              <a:t>06.06.2018</a:t>
            </a:r>
            <a:endParaRPr lang="en-GB"/>
          </a:p>
        </p:txBody>
      </p:sp>
      <p:sp>
        <p:nvSpPr>
          <p:cNvPr id="3" name="Rectangle 2"/>
          <p:cNvSpPr>
            <a:spLocks noGrp="1" noChangeArrowheads="1"/>
          </p:cNvSpPr>
          <p:nvPr>
            <p:ph type="ftr" idx="11"/>
          </p:nvPr>
        </p:nvSpPr>
        <p:spPr>
          <a:ln>
            <a:noFill/>
          </a:ln>
        </p:spPr>
        <p:txBody>
          <a:bodyPr/>
          <a:lstStyle>
            <a:lvl1pPr>
              <a:defRPr/>
            </a:lvl1pPr>
          </a:lstStyle>
          <a:p>
            <a:pPr>
              <a:defRPr/>
            </a:pPr>
            <a:r>
              <a:rPr lang="en-GB" smtClean="0"/>
              <a:t>XRG Company Presentation</a:t>
            </a:r>
            <a:endParaRPr lang="en-GB"/>
          </a:p>
        </p:txBody>
      </p:sp>
      <p:sp>
        <p:nvSpPr>
          <p:cNvPr id="4" name="Rectangle 3"/>
          <p:cNvSpPr>
            <a:spLocks noGrp="1" noChangeArrowheads="1"/>
          </p:cNvSpPr>
          <p:nvPr>
            <p:ph type="sldNum" idx="12"/>
          </p:nvPr>
        </p:nvSpPr>
        <p:spPr>
          <a:ln/>
        </p:spPr>
        <p:txBody>
          <a:bodyPr/>
          <a:lstStyle>
            <a:lvl1pPr>
              <a:defRPr/>
            </a:lvl1pPr>
          </a:lstStyle>
          <a:p>
            <a:pPr>
              <a:defRPr/>
            </a:pPr>
            <a:fld id="{D2DD8543-552E-465C-9BA9-B4607B905277}" type="slidenum">
              <a:rPr lang="en-GB"/>
              <a:pPr>
                <a:defRPr/>
              </a:pPr>
              <a:t>‹Nr.›</a:t>
            </a:fld>
            <a:endParaRPr lang="en-GB" dirty="0"/>
          </a:p>
        </p:txBody>
      </p:sp>
      <p:sp>
        <p:nvSpPr>
          <p:cNvPr id="5" name="Titel 1"/>
          <p:cNvSpPr>
            <a:spLocks noGrp="1"/>
          </p:cNvSpPr>
          <p:nvPr>
            <p:ph type="title"/>
          </p:nvPr>
        </p:nvSpPr>
        <p:spPr>
          <a:xfrm>
            <a:off x="0" y="0"/>
            <a:ext cx="8913813" cy="764704"/>
          </a:xfrm>
        </p:spPr>
        <p:txBody>
          <a:bodyPr lIns="180000"/>
          <a:lstStyle>
            <a:lvl1pPr algn="l">
              <a:defRPr sz="3600">
                <a:solidFill>
                  <a:schemeClr val="tx1">
                    <a:lumMod val="65000"/>
                    <a:lumOff val="35000"/>
                  </a:schemeClr>
                </a:solidFill>
              </a:defRPr>
            </a:lvl1pPr>
          </a:lstStyle>
          <a:p>
            <a:r>
              <a:rPr lang="de-DE" dirty="0" smtClean="0"/>
              <a:t>Titelmasterformat durch Klicken bearbeiten</a:t>
            </a:r>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rgbClr val="FFFFFF"/>
            </a:gs>
            <a:gs pos="100000">
              <a:schemeClr val="bg1">
                <a:lumMod val="95000"/>
              </a:schemeClr>
            </a:gs>
          </a:gsLst>
          <a:lin ang="5400000" scaled="0"/>
          <a:tileRect/>
        </a:gradFill>
        <a:effectLst/>
      </p:bgPr>
    </p:bg>
    <p:spTree>
      <p:nvGrpSpPr>
        <p:cNvPr id="1" name=""/>
        <p:cNvGrpSpPr/>
        <p:nvPr/>
      </p:nvGrpSpPr>
      <p:grpSpPr>
        <a:xfrm>
          <a:off x="0" y="0"/>
          <a:ext cx="0" cy="0"/>
          <a:chOff x="0" y="0"/>
          <a:chExt cx="0" cy="0"/>
        </a:xfrm>
      </p:grpSpPr>
      <p:pic>
        <p:nvPicPr>
          <p:cNvPr id="12" name="Grafik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13313" y="64422"/>
            <a:ext cx="1497148" cy="657817"/>
          </a:xfrm>
          <a:prstGeom prst="rect">
            <a:avLst/>
          </a:prstGeom>
        </p:spPr>
      </p:pic>
      <p:sp>
        <p:nvSpPr>
          <p:cNvPr id="1025" name="Rectangle 1"/>
          <p:cNvSpPr>
            <a:spLocks noGrp="1" noChangeArrowheads="1"/>
          </p:cNvSpPr>
          <p:nvPr>
            <p:ph type="dt"/>
          </p:nvPr>
        </p:nvSpPr>
        <p:spPr bwMode="auto">
          <a:xfrm>
            <a:off x="495300" y="6523038"/>
            <a:ext cx="2309813" cy="474662"/>
          </a:xfrm>
          <a:prstGeom prst="rect">
            <a:avLst/>
          </a:prstGeom>
          <a:noFill/>
          <a:ln w="9525">
            <a:noFill/>
            <a:round/>
            <a:headEnd/>
            <a:tailEnd/>
          </a:ln>
          <a:effectLst/>
        </p:spPr>
        <p:txBody>
          <a:bodyPr vert="horz" wrap="square" lIns="94273" tIns="49022" rIns="94273" bIns="49022" numCol="1" anchor="t" anchorCtr="0" compatLnSpc="1">
            <a:prstTxWarp prst="textNoShape">
              <a:avLst/>
            </a:prstTxWarp>
          </a:bodyPr>
          <a:lstStyle>
            <a:lvl1pPr defTabSz="470594">
              <a:lnSpc>
                <a:spcPct val="100000"/>
              </a:lnSpc>
              <a:buClr>
                <a:srgbClr val="000000"/>
              </a:buClr>
              <a:buSzPct val="100000"/>
              <a:buFont typeface="Arial" pitchFamily="34" charset="0"/>
              <a:buNone/>
              <a:defRPr sz="1500" b="0">
                <a:solidFill>
                  <a:schemeClr val="tx1">
                    <a:lumMod val="50000"/>
                    <a:lumOff val="50000"/>
                  </a:schemeClr>
                </a:solidFill>
                <a:latin typeface="Arial" pitchFamily="34" charset="0"/>
                <a:ea typeface="+mn-ea"/>
                <a:cs typeface="Arial Unicode MS" pitchFamily="34" charset="-128"/>
              </a:defRPr>
            </a:lvl1pPr>
          </a:lstStyle>
          <a:p>
            <a:pPr>
              <a:defRPr/>
            </a:pPr>
            <a:r>
              <a:rPr lang="en-US" smtClean="0"/>
              <a:t>06.06.2018</a:t>
            </a:r>
            <a:endParaRPr lang="en-GB" dirty="0"/>
          </a:p>
        </p:txBody>
      </p:sp>
      <p:sp>
        <p:nvSpPr>
          <p:cNvPr id="1026" name="Rectangle 2"/>
          <p:cNvSpPr>
            <a:spLocks noGrp="1" noChangeArrowheads="1"/>
          </p:cNvSpPr>
          <p:nvPr>
            <p:ph type="ftr"/>
          </p:nvPr>
        </p:nvSpPr>
        <p:spPr bwMode="auto">
          <a:xfrm>
            <a:off x="2846388" y="6523038"/>
            <a:ext cx="4368800" cy="474662"/>
          </a:xfrm>
          <a:prstGeom prst="rect">
            <a:avLst/>
          </a:prstGeom>
          <a:noFill/>
          <a:ln w="9525">
            <a:noFill/>
            <a:round/>
            <a:headEnd/>
            <a:tailEnd/>
          </a:ln>
          <a:effectLst/>
        </p:spPr>
        <p:txBody>
          <a:bodyPr vert="horz" wrap="square" lIns="94273" tIns="49022" rIns="94273" bIns="49022" numCol="1" anchor="t" anchorCtr="0" compatLnSpc="1">
            <a:prstTxWarp prst="textNoShape">
              <a:avLst/>
            </a:prstTxWarp>
          </a:bodyPr>
          <a:lstStyle>
            <a:lvl1pPr algn="ctr" defTabSz="470594">
              <a:lnSpc>
                <a:spcPct val="100000"/>
              </a:lnSpc>
              <a:buClr>
                <a:srgbClr val="000000"/>
              </a:buClr>
              <a:buSzPct val="100000"/>
              <a:buFont typeface="Arial" pitchFamily="34" charset="0"/>
              <a:buNone/>
              <a:defRPr sz="1500" b="0">
                <a:solidFill>
                  <a:schemeClr val="tx1">
                    <a:lumMod val="50000"/>
                    <a:lumOff val="50000"/>
                  </a:schemeClr>
                </a:solidFill>
                <a:latin typeface="Arial" pitchFamily="34" charset="0"/>
                <a:ea typeface="+mn-ea"/>
                <a:cs typeface="Arial Unicode MS" pitchFamily="34" charset="-128"/>
              </a:defRPr>
            </a:lvl1pPr>
          </a:lstStyle>
          <a:p>
            <a:pPr>
              <a:defRPr/>
            </a:pPr>
            <a:r>
              <a:rPr lang="en-GB" smtClean="0"/>
              <a:t>XRG Company Presentation</a:t>
            </a:r>
            <a:endParaRPr lang="en-GB"/>
          </a:p>
        </p:txBody>
      </p:sp>
      <p:sp>
        <p:nvSpPr>
          <p:cNvPr id="1027" name="Rectangle 3"/>
          <p:cNvSpPr>
            <a:spLocks noGrp="1" noChangeArrowheads="1"/>
          </p:cNvSpPr>
          <p:nvPr>
            <p:ph type="sldNum"/>
          </p:nvPr>
        </p:nvSpPr>
        <p:spPr bwMode="auto">
          <a:xfrm>
            <a:off x="7099300" y="6523038"/>
            <a:ext cx="2309813" cy="474662"/>
          </a:xfrm>
          <a:prstGeom prst="rect">
            <a:avLst/>
          </a:prstGeom>
          <a:noFill/>
          <a:ln w="9525">
            <a:noFill/>
            <a:round/>
            <a:headEnd/>
            <a:tailEnd/>
          </a:ln>
          <a:effectLst/>
        </p:spPr>
        <p:txBody>
          <a:bodyPr vert="horz" wrap="square" lIns="94273" tIns="49022" rIns="94273" bIns="49022" numCol="1" anchor="t" anchorCtr="0" compatLnSpc="1">
            <a:prstTxWarp prst="textNoShape">
              <a:avLst/>
            </a:prstTxWarp>
          </a:bodyPr>
          <a:lstStyle>
            <a:lvl1pPr algn="r" defTabSz="470594">
              <a:lnSpc>
                <a:spcPct val="100000"/>
              </a:lnSpc>
              <a:buClr>
                <a:srgbClr val="000000"/>
              </a:buClr>
              <a:buSzPct val="100000"/>
              <a:buFont typeface="Arial" charset="0"/>
              <a:buNone/>
              <a:tabLst>
                <a:tab pos="0" algn="l"/>
                <a:tab pos="957816" algn="l"/>
                <a:tab pos="1915631" algn="l"/>
                <a:tab pos="2873447" algn="l"/>
                <a:tab pos="3831263" algn="l"/>
                <a:tab pos="4789079" algn="l"/>
                <a:tab pos="5746894" algn="l"/>
                <a:tab pos="6704710" algn="l"/>
                <a:tab pos="7662526" algn="l"/>
                <a:tab pos="8620341" algn="l"/>
                <a:tab pos="9578157" algn="l"/>
                <a:tab pos="10535973" algn="l"/>
              </a:tabLst>
              <a:defRPr sz="1500" b="0">
                <a:solidFill>
                  <a:schemeClr val="tx1">
                    <a:lumMod val="50000"/>
                    <a:lumOff val="50000"/>
                  </a:schemeClr>
                </a:solidFill>
                <a:latin typeface="Arial" charset="0"/>
                <a:ea typeface="+mn-ea"/>
                <a:cs typeface="Arial Unicode MS" pitchFamily="34" charset="-128"/>
              </a:defRPr>
            </a:lvl1pPr>
          </a:lstStyle>
          <a:p>
            <a:pPr>
              <a:defRPr/>
            </a:pPr>
            <a:fld id="{A3B272A9-99A2-4B72-8A72-DAD5131FB08F}" type="slidenum">
              <a:rPr lang="en-GB"/>
              <a:pPr>
                <a:defRPr/>
              </a:pPr>
              <a:t>‹Nr.›</a:t>
            </a:fld>
            <a:endParaRPr lang="en-GB" dirty="0"/>
          </a:p>
        </p:txBody>
      </p:sp>
      <p:sp>
        <p:nvSpPr>
          <p:cNvPr id="1032" name="Rectangle 14"/>
          <p:cNvSpPr>
            <a:spLocks noGrp="1" noChangeArrowheads="1"/>
          </p:cNvSpPr>
          <p:nvPr>
            <p:ph type="title"/>
          </p:nvPr>
        </p:nvSpPr>
        <p:spPr bwMode="auto">
          <a:xfrm>
            <a:off x="495300" y="273050"/>
            <a:ext cx="8913813" cy="1143000"/>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Klicken Sie, um das Format des Titeltextes zu bearbeiten</a:t>
            </a:r>
          </a:p>
        </p:txBody>
      </p:sp>
      <p:sp>
        <p:nvSpPr>
          <p:cNvPr id="1033" name="Rectangle 15"/>
          <p:cNvSpPr>
            <a:spLocks noGrp="1" noChangeArrowheads="1"/>
          </p:cNvSpPr>
          <p:nvPr>
            <p:ph type="body" idx="1"/>
          </p:nvPr>
        </p:nvSpPr>
        <p:spPr bwMode="auto">
          <a:xfrm>
            <a:off x="495300" y="1604963"/>
            <a:ext cx="8913813" cy="4524375"/>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dirty="0" err="1" smtClean="0"/>
              <a:t>Klicken</a:t>
            </a:r>
            <a:r>
              <a:rPr lang="en-GB" dirty="0" smtClean="0"/>
              <a:t> </a:t>
            </a:r>
            <a:r>
              <a:rPr lang="en-GB" dirty="0" err="1" smtClean="0"/>
              <a:t>Sie</a:t>
            </a:r>
            <a:r>
              <a:rPr lang="en-GB" dirty="0" smtClean="0"/>
              <a:t>, um die </a:t>
            </a:r>
            <a:r>
              <a:rPr lang="en-GB" dirty="0" err="1" smtClean="0"/>
              <a:t>Formate</a:t>
            </a:r>
            <a:r>
              <a:rPr lang="en-GB" dirty="0" smtClean="0"/>
              <a:t> des </a:t>
            </a:r>
            <a:r>
              <a:rPr lang="en-GB" dirty="0" err="1" smtClean="0"/>
              <a:t>Gliederungstextes</a:t>
            </a:r>
            <a:r>
              <a:rPr lang="en-GB" dirty="0" smtClean="0"/>
              <a:t> </a:t>
            </a:r>
            <a:r>
              <a:rPr lang="en-GB" dirty="0" err="1" smtClean="0"/>
              <a:t>zu</a:t>
            </a:r>
            <a:r>
              <a:rPr lang="en-GB" dirty="0" smtClean="0"/>
              <a:t> </a:t>
            </a:r>
            <a:r>
              <a:rPr lang="en-GB" dirty="0" err="1" smtClean="0"/>
              <a:t>bearbeiten</a:t>
            </a:r>
            <a:endParaRPr lang="en-GB" dirty="0" smtClean="0"/>
          </a:p>
          <a:p>
            <a:pPr lvl="1"/>
            <a:r>
              <a:rPr lang="en-GB" dirty="0" err="1" smtClean="0"/>
              <a:t>Zweite</a:t>
            </a:r>
            <a:r>
              <a:rPr lang="en-GB" dirty="0" smtClean="0"/>
              <a:t> </a:t>
            </a:r>
            <a:r>
              <a:rPr lang="en-GB" dirty="0" err="1" smtClean="0"/>
              <a:t>Gliederungsebene</a:t>
            </a:r>
            <a:endParaRPr lang="en-GB" dirty="0" smtClean="0"/>
          </a:p>
          <a:p>
            <a:pPr lvl="2"/>
            <a:r>
              <a:rPr lang="en-GB" dirty="0" err="1" smtClean="0"/>
              <a:t>Dritte</a:t>
            </a:r>
            <a:r>
              <a:rPr lang="en-GB" dirty="0" smtClean="0"/>
              <a:t> </a:t>
            </a:r>
            <a:r>
              <a:rPr lang="en-GB" dirty="0" err="1" smtClean="0"/>
              <a:t>Gliederungsebene</a:t>
            </a:r>
            <a:endParaRPr lang="en-GB" dirty="0" smtClean="0"/>
          </a:p>
          <a:p>
            <a:pPr lvl="3"/>
            <a:r>
              <a:rPr lang="en-GB" dirty="0" err="1" smtClean="0"/>
              <a:t>Vierte</a:t>
            </a:r>
            <a:r>
              <a:rPr lang="en-GB" dirty="0" smtClean="0"/>
              <a:t> </a:t>
            </a:r>
            <a:r>
              <a:rPr lang="en-GB" dirty="0" err="1" smtClean="0"/>
              <a:t>Gliederungsebene</a:t>
            </a:r>
            <a:endParaRPr lang="en-GB" dirty="0" smtClean="0"/>
          </a:p>
          <a:p>
            <a:pPr lvl="4"/>
            <a:r>
              <a:rPr lang="en-GB" dirty="0" err="1" smtClean="0"/>
              <a:t>Fünfte</a:t>
            </a:r>
            <a:r>
              <a:rPr lang="en-GB" dirty="0" smtClean="0"/>
              <a:t> </a:t>
            </a:r>
            <a:r>
              <a:rPr lang="en-GB" dirty="0" err="1" smtClean="0"/>
              <a:t>Gliederungsebene</a:t>
            </a:r>
            <a:endParaRPr lang="en-GB" dirty="0" smtClean="0"/>
          </a:p>
          <a:p>
            <a:pPr lvl="4"/>
            <a:r>
              <a:rPr lang="en-GB" dirty="0" err="1" smtClean="0"/>
              <a:t>Sechste</a:t>
            </a:r>
            <a:r>
              <a:rPr lang="en-GB" dirty="0" smtClean="0"/>
              <a:t> </a:t>
            </a:r>
            <a:r>
              <a:rPr lang="en-GB" dirty="0" err="1" smtClean="0"/>
              <a:t>Gliederungsebene</a:t>
            </a:r>
            <a:endParaRPr lang="en-GB" dirty="0" smtClean="0"/>
          </a:p>
          <a:p>
            <a:pPr lvl="4"/>
            <a:r>
              <a:rPr lang="en-GB" dirty="0" err="1" smtClean="0"/>
              <a:t>Siebente</a:t>
            </a:r>
            <a:r>
              <a:rPr lang="en-GB" dirty="0" smtClean="0"/>
              <a:t> </a:t>
            </a:r>
            <a:r>
              <a:rPr lang="en-GB" dirty="0" err="1" smtClean="0"/>
              <a:t>Gliederungsebene</a:t>
            </a:r>
            <a:endParaRPr lang="en-GB" dirty="0" smtClean="0"/>
          </a:p>
          <a:p>
            <a:pPr lvl="4"/>
            <a:r>
              <a:rPr lang="en-GB" dirty="0" err="1" smtClean="0"/>
              <a:t>Achte</a:t>
            </a:r>
            <a:r>
              <a:rPr lang="en-GB" dirty="0" smtClean="0"/>
              <a:t> </a:t>
            </a:r>
            <a:r>
              <a:rPr lang="en-GB" dirty="0" err="1" smtClean="0"/>
              <a:t>Gliederungsebene</a:t>
            </a:r>
            <a:endParaRPr lang="en-GB" dirty="0" smtClean="0"/>
          </a:p>
          <a:p>
            <a:pPr lvl="4"/>
            <a:r>
              <a:rPr lang="en-GB" dirty="0" err="1" smtClean="0"/>
              <a:t>Neunte</a:t>
            </a:r>
            <a:r>
              <a:rPr lang="en-GB" dirty="0" smtClean="0"/>
              <a:t> </a:t>
            </a:r>
            <a:r>
              <a:rPr lang="en-GB" dirty="0" err="1" smtClean="0"/>
              <a:t>Gliederungsebene</a:t>
            </a:r>
            <a:endParaRPr lang="en-GB" dirty="0" smtClean="0"/>
          </a:p>
        </p:txBody>
      </p:sp>
      <p:sp>
        <p:nvSpPr>
          <p:cNvPr id="17" name="Rectangle 4"/>
          <p:cNvSpPr>
            <a:spLocks noChangeArrowheads="1"/>
          </p:cNvSpPr>
          <p:nvPr userDrawn="1"/>
        </p:nvSpPr>
        <p:spPr bwMode="auto">
          <a:xfrm>
            <a:off x="11113" y="769938"/>
            <a:ext cx="8027987" cy="46037"/>
          </a:xfrm>
          <a:prstGeom prst="rect">
            <a:avLst/>
          </a:prstGeom>
          <a:gradFill rotWithShape="0">
            <a:gsLst>
              <a:gs pos="100000">
                <a:srgbClr val="FF9900"/>
              </a:gs>
              <a:gs pos="0">
                <a:srgbClr val="FFF2B9"/>
              </a:gs>
            </a:gsLst>
            <a:lin ang="0" scaled="0"/>
          </a:gradFill>
          <a:ln>
            <a:noFill/>
          </a:ln>
          <a:extLst/>
        </p:spPr>
        <p:txBody>
          <a:bodyPr wrap="none" lIns="103764" tIns="51882" rIns="103764" bIns="51882"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93000"/>
              </a:lnSpc>
              <a:spcBef>
                <a:spcPts val="0"/>
              </a:spcBef>
              <a:spcAft>
                <a:spcPts val="0"/>
              </a:spcAft>
              <a:buClr>
                <a:srgbClr val="000000"/>
              </a:buClr>
              <a:buSzPct val="100000"/>
              <a:buFont typeface="Arial" charset="0"/>
              <a:buNone/>
              <a:tabLst/>
              <a:defRPr/>
            </a:pPr>
            <a:endParaRPr kumimoji="0" lang="de-DE" altLang="en-US" sz="1800" b="0" i="0" u="none" strike="noStrike" kern="0" cap="none" spc="0" normalizeH="0" baseline="0" noProof="0" dirty="0" smtClean="0">
              <a:ln>
                <a:noFill/>
              </a:ln>
              <a:solidFill>
                <a:srgbClr val="434342"/>
              </a:solidFill>
              <a:effectLst/>
              <a:uLnTx/>
              <a:uFillTx/>
              <a:latin typeface="Arial" charset="0"/>
              <a:ea typeface="+mn-ea"/>
              <a:cs typeface="+mn-cs"/>
            </a:endParaRPr>
          </a:p>
        </p:txBody>
      </p:sp>
      <p:sp>
        <p:nvSpPr>
          <p:cNvPr id="18" name="Rectangle 5"/>
          <p:cNvSpPr>
            <a:spLocks noChangeArrowheads="1"/>
          </p:cNvSpPr>
          <p:nvPr userDrawn="1"/>
        </p:nvSpPr>
        <p:spPr bwMode="auto">
          <a:xfrm>
            <a:off x="8039100" y="769938"/>
            <a:ext cx="1866900" cy="46037"/>
          </a:xfrm>
          <a:prstGeom prst="rect">
            <a:avLst/>
          </a:prstGeom>
          <a:solidFill>
            <a:srgbClr val="FF9900"/>
          </a:solidFill>
          <a:ln>
            <a:noFill/>
          </a:ln>
          <a:extLst/>
        </p:spPr>
        <p:txBody>
          <a:bodyPr wrap="none" lIns="103764" tIns="51882" rIns="103764" bIns="51882"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93000"/>
              </a:lnSpc>
              <a:spcBef>
                <a:spcPts val="0"/>
              </a:spcBef>
              <a:spcAft>
                <a:spcPts val="0"/>
              </a:spcAft>
              <a:buClr>
                <a:srgbClr val="000000"/>
              </a:buClr>
              <a:buSzPct val="100000"/>
              <a:buFont typeface="Arial" charset="0"/>
              <a:buNone/>
              <a:tabLst/>
              <a:defRPr/>
            </a:pPr>
            <a:endParaRPr kumimoji="0" lang="de-DE" altLang="en-US" sz="1800" b="0" i="0" u="none" strike="noStrike" kern="0" cap="none" spc="0" normalizeH="0" baseline="0" noProof="0" dirty="0" smtClean="0">
              <a:ln>
                <a:noFill/>
              </a:ln>
              <a:solidFill>
                <a:srgbClr val="434342"/>
              </a:solidFill>
              <a:effectLst/>
              <a:uLnTx/>
              <a:uFillTx/>
              <a:latin typeface="Arial" charset="0"/>
              <a:ea typeface="+mn-ea"/>
              <a:cs typeface="+mn-cs"/>
            </a:endParaRPr>
          </a:p>
        </p:txBody>
      </p:sp>
      <p:sp>
        <p:nvSpPr>
          <p:cNvPr id="19" name="Rectangle 4"/>
          <p:cNvSpPr>
            <a:spLocks noChangeArrowheads="1"/>
          </p:cNvSpPr>
          <p:nvPr userDrawn="1"/>
        </p:nvSpPr>
        <p:spPr bwMode="auto">
          <a:xfrm>
            <a:off x="11113" y="6477000"/>
            <a:ext cx="8027987" cy="46038"/>
          </a:xfrm>
          <a:prstGeom prst="rect">
            <a:avLst/>
          </a:prstGeom>
          <a:gradFill rotWithShape="0">
            <a:gsLst>
              <a:gs pos="0">
                <a:srgbClr val="FF9900"/>
              </a:gs>
              <a:gs pos="100000">
                <a:srgbClr val="FFF2B9"/>
              </a:gs>
            </a:gsLst>
            <a:lin ang="10800000" scaled="1"/>
          </a:gradFill>
          <a:ln>
            <a:noFill/>
          </a:ln>
          <a:extLst/>
        </p:spPr>
        <p:txBody>
          <a:bodyPr wrap="none" lIns="103764" tIns="51882" rIns="103764" bIns="51882"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93000"/>
              </a:lnSpc>
              <a:spcBef>
                <a:spcPts val="0"/>
              </a:spcBef>
              <a:spcAft>
                <a:spcPts val="0"/>
              </a:spcAft>
              <a:buClr>
                <a:srgbClr val="000000"/>
              </a:buClr>
              <a:buSzPct val="100000"/>
              <a:buFont typeface="Arial" charset="0"/>
              <a:buNone/>
              <a:tabLst/>
              <a:defRPr/>
            </a:pPr>
            <a:endParaRPr kumimoji="0" lang="de-DE" altLang="en-US" sz="1800" b="0" i="0" u="none" strike="noStrike" kern="0" cap="none" spc="0" normalizeH="0" baseline="0" noProof="0" dirty="0" smtClean="0">
              <a:ln>
                <a:noFill/>
              </a:ln>
              <a:solidFill>
                <a:srgbClr val="434342"/>
              </a:solidFill>
              <a:effectLst/>
              <a:uLnTx/>
              <a:uFillTx/>
              <a:latin typeface="Arial" charset="0"/>
              <a:ea typeface="+mn-ea"/>
              <a:cs typeface="+mn-cs"/>
            </a:endParaRPr>
          </a:p>
        </p:txBody>
      </p:sp>
      <p:sp>
        <p:nvSpPr>
          <p:cNvPr id="20" name="Rectangle 5"/>
          <p:cNvSpPr>
            <a:spLocks noChangeArrowheads="1"/>
          </p:cNvSpPr>
          <p:nvPr userDrawn="1"/>
        </p:nvSpPr>
        <p:spPr bwMode="auto">
          <a:xfrm>
            <a:off x="8039100" y="6477000"/>
            <a:ext cx="1866900" cy="46038"/>
          </a:xfrm>
          <a:prstGeom prst="rect">
            <a:avLst/>
          </a:prstGeom>
          <a:solidFill>
            <a:srgbClr val="FF9900"/>
          </a:solidFill>
          <a:ln>
            <a:noFill/>
          </a:ln>
          <a:extLst/>
        </p:spPr>
        <p:txBody>
          <a:bodyPr wrap="none" lIns="103764" tIns="51882" rIns="103764" bIns="51882"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93000"/>
              </a:lnSpc>
              <a:spcBef>
                <a:spcPts val="0"/>
              </a:spcBef>
              <a:spcAft>
                <a:spcPts val="0"/>
              </a:spcAft>
              <a:buClr>
                <a:srgbClr val="000000"/>
              </a:buClr>
              <a:buSzPct val="100000"/>
              <a:buFont typeface="Arial" charset="0"/>
              <a:buNone/>
              <a:tabLst/>
              <a:defRPr/>
            </a:pPr>
            <a:endParaRPr kumimoji="0" lang="de-DE" altLang="en-US" sz="1800" b="0" i="0" u="none" strike="noStrike" kern="0" cap="none" spc="0" normalizeH="0" baseline="0" noProof="0" dirty="0" smtClean="0">
              <a:ln>
                <a:noFill/>
              </a:ln>
              <a:solidFill>
                <a:srgbClr val="434342"/>
              </a:solidFill>
              <a:effectLst/>
              <a:uLnTx/>
              <a:uFillTx/>
              <a:latin typeface="Arial" charset="0"/>
              <a:ea typeface="+mn-ea"/>
              <a:cs typeface="+mn-cs"/>
            </a:endParaRPr>
          </a:p>
        </p:txBody>
      </p:sp>
    </p:spTree>
  </p:cSld>
  <p:clrMap bg1="lt1" tx1="dk1" bg2="lt2" tx2="dk2" accent1="accent1" accent2="accent2" accent3="accent3" accent4="accent4" accent5="accent5" accent6="accent6" hlink="hlink" folHlink="folHlink"/>
  <p:sldLayoutIdLst>
    <p:sldLayoutId id="2147483697" r:id="rId1"/>
    <p:sldLayoutId id="2147483711" r:id="rId2"/>
    <p:sldLayoutId id="2147483702" r:id="rId3"/>
  </p:sldLayoutIdLst>
  <p:timing>
    <p:tnLst>
      <p:par>
        <p:cTn id="1" dur="indefinite" restart="never" nodeType="tmRoot"/>
      </p:par>
    </p:tnLst>
  </p:timing>
  <p:hf hdr="0"/>
  <p:txStyles>
    <p:titleStyle>
      <a:lvl1pPr algn="ctr" defTabSz="469900" rtl="0" eaLnBrk="1" fontAlgn="base" hangingPunct="1">
        <a:lnSpc>
          <a:spcPct val="93000"/>
        </a:lnSpc>
        <a:spcBef>
          <a:spcPct val="0"/>
        </a:spcBef>
        <a:spcAft>
          <a:spcPct val="0"/>
        </a:spcAft>
        <a:buClr>
          <a:srgbClr val="000000"/>
        </a:buClr>
        <a:buSzPct val="100000"/>
        <a:buFont typeface="Arial" charset="0"/>
        <a:defRPr sz="4600">
          <a:solidFill>
            <a:srgbClr val="000000"/>
          </a:solidFill>
          <a:latin typeface="+mj-lt"/>
          <a:ea typeface="+mj-ea"/>
          <a:cs typeface="+mj-cs"/>
        </a:defRPr>
      </a:lvl1pPr>
      <a:lvl2pPr algn="ctr" defTabSz="469900" rtl="0" eaLnBrk="1" fontAlgn="base" hangingPunct="1">
        <a:lnSpc>
          <a:spcPct val="93000"/>
        </a:lnSpc>
        <a:spcBef>
          <a:spcPct val="0"/>
        </a:spcBef>
        <a:spcAft>
          <a:spcPct val="0"/>
        </a:spcAft>
        <a:buClr>
          <a:srgbClr val="000000"/>
        </a:buClr>
        <a:buSzPct val="100000"/>
        <a:buFont typeface="Arial" charset="0"/>
        <a:defRPr sz="4600">
          <a:solidFill>
            <a:srgbClr val="000000"/>
          </a:solidFill>
          <a:latin typeface="Arial" charset="0"/>
          <a:ea typeface="Arial Unicode MS" pitchFamily="34" charset="-128"/>
          <a:cs typeface="Arial Unicode MS" pitchFamily="34" charset="-128"/>
        </a:defRPr>
      </a:lvl2pPr>
      <a:lvl3pPr algn="ctr" defTabSz="469900" rtl="0" eaLnBrk="1" fontAlgn="base" hangingPunct="1">
        <a:lnSpc>
          <a:spcPct val="93000"/>
        </a:lnSpc>
        <a:spcBef>
          <a:spcPct val="0"/>
        </a:spcBef>
        <a:spcAft>
          <a:spcPct val="0"/>
        </a:spcAft>
        <a:buClr>
          <a:srgbClr val="000000"/>
        </a:buClr>
        <a:buSzPct val="100000"/>
        <a:buFont typeface="Arial" charset="0"/>
        <a:defRPr sz="4600">
          <a:solidFill>
            <a:srgbClr val="000000"/>
          </a:solidFill>
          <a:latin typeface="Arial" charset="0"/>
          <a:ea typeface="Arial Unicode MS" pitchFamily="34" charset="-128"/>
          <a:cs typeface="Arial Unicode MS" pitchFamily="34" charset="-128"/>
        </a:defRPr>
      </a:lvl3pPr>
      <a:lvl4pPr algn="ctr" defTabSz="469900" rtl="0" eaLnBrk="1" fontAlgn="base" hangingPunct="1">
        <a:lnSpc>
          <a:spcPct val="93000"/>
        </a:lnSpc>
        <a:spcBef>
          <a:spcPct val="0"/>
        </a:spcBef>
        <a:spcAft>
          <a:spcPct val="0"/>
        </a:spcAft>
        <a:buClr>
          <a:srgbClr val="000000"/>
        </a:buClr>
        <a:buSzPct val="100000"/>
        <a:buFont typeface="Arial" charset="0"/>
        <a:defRPr sz="4600">
          <a:solidFill>
            <a:srgbClr val="000000"/>
          </a:solidFill>
          <a:latin typeface="Arial" charset="0"/>
          <a:ea typeface="Arial Unicode MS" pitchFamily="34" charset="-128"/>
          <a:cs typeface="Arial Unicode MS" pitchFamily="34" charset="-128"/>
        </a:defRPr>
      </a:lvl4pPr>
      <a:lvl5pPr algn="ctr" defTabSz="469900" rtl="0" eaLnBrk="1" fontAlgn="base" hangingPunct="1">
        <a:lnSpc>
          <a:spcPct val="93000"/>
        </a:lnSpc>
        <a:spcBef>
          <a:spcPct val="0"/>
        </a:spcBef>
        <a:spcAft>
          <a:spcPct val="0"/>
        </a:spcAft>
        <a:buClr>
          <a:srgbClr val="000000"/>
        </a:buClr>
        <a:buSzPct val="100000"/>
        <a:buFont typeface="Arial" charset="0"/>
        <a:defRPr sz="4600">
          <a:solidFill>
            <a:srgbClr val="000000"/>
          </a:solidFill>
          <a:latin typeface="Arial" charset="0"/>
          <a:ea typeface="Arial Unicode MS" pitchFamily="34" charset="-128"/>
          <a:cs typeface="Arial Unicode MS" pitchFamily="34" charset="-128"/>
        </a:defRPr>
      </a:lvl5pPr>
      <a:lvl6pPr marL="478908" algn="ctr" defTabSz="470594" rtl="0" eaLnBrk="1" fontAlgn="base" hangingPunct="1">
        <a:lnSpc>
          <a:spcPct val="93000"/>
        </a:lnSpc>
        <a:spcBef>
          <a:spcPct val="0"/>
        </a:spcBef>
        <a:spcAft>
          <a:spcPct val="0"/>
        </a:spcAft>
        <a:buClr>
          <a:srgbClr val="000000"/>
        </a:buClr>
        <a:buSzPct val="100000"/>
        <a:buFont typeface="Arial" charset="0"/>
        <a:defRPr sz="4600">
          <a:solidFill>
            <a:srgbClr val="000000"/>
          </a:solidFill>
          <a:latin typeface="Arial" charset="0"/>
          <a:ea typeface="Arial Unicode MS" pitchFamily="34" charset="-128"/>
          <a:cs typeface="Arial Unicode MS" pitchFamily="34" charset="-128"/>
        </a:defRPr>
      </a:lvl6pPr>
      <a:lvl7pPr marL="957816" algn="ctr" defTabSz="470594" rtl="0" eaLnBrk="1" fontAlgn="base" hangingPunct="1">
        <a:lnSpc>
          <a:spcPct val="93000"/>
        </a:lnSpc>
        <a:spcBef>
          <a:spcPct val="0"/>
        </a:spcBef>
        <a:spcAft>
          <a:spcPct val="0"/>
        </a:spcAft>
        <a:buClr>
          <a:srgbClr val="000000"/>
        </a:buClr>
        <a:buSzPct val="100000"/>
        <a:buFont typeface="Arial" charset="0"/>
        <a:defRPr sz="4600">
          <a:solidFill>
            <a:srgbClr val="000000"/>
          </a:solidFill>
          <a:latin typeface="Arial" charset="0"/>
          <a:ea typeface="Arial Unicode MS" pitchFamily="34" charset="-128"/>
          <a:cs typeface="Arial Unicode MS" pitchFamily="34" charset="-128"/>
        </a:defRPr>
      </a:lvl7pPr>
      <a:lvl8pPr marL="1436724" algn="ctr" defTabSz="470594" rtl="0" eaLnBrk="1" fontAlgn="base" hangingPunct="1">
        <a:lnSpc>
          <a:spcPct val="93000"/>
        </a:lnSpc>
        <a:spcBef>
          <a:spcPct val="0"/>
        </a:spcBef>
        <a:spcAft>
          <a:spcPct val="0"/>
        </a:spcAft>
        <a:buClr>
          <a:srgbClr val="000000"/>
        </a:buClr>
        <a:buSzPct val="100000"/>
        <a:buFont typeface="Arial" charset="0"/>
        <a:defRPr sz="4600">
          <a:solidFill>
            <a:srgbClr val="000000"/>
          </a:solidFill>
          <a:latin typeface="Arial" charset="0"/>
          <a:ea typeface="Arial Unicode MS" pitchFamily="34" charset="-128"/>
          <a:cs typeface="Arial Unicode MS" pitchFamily="34" charset="-128"/>
        </a:defRPr>
      </a:lvl8pPr>
      <a:lvl9pPr marL="1915631" algn="ctr" defTabSz="470594" rtl="0" eaLnBrk="1" fontAlgn="base" hangingPunct="1">
        <a:lnSpc>
          <a:spcPct val="93000"/>
        </a:lnSpc>
        <a:spcBef>
          <a:spcPct val="0"/>
        </a:spcBef>
        <a:spcAft>
          <a:spcPct val="0"/>
        </a:spcAft>
        <a:buClr>
          <a:srgbClr val="000000"/>
        </a:buClr>
        <a:buSzPct val="100000"/>
        <a:buFont typeface="Arial" charset="0"/>
        <a:defRPr sz="4600">
          <a:solidFill>
            <a:srgbClr val="000000"/>
          </a:solidFill>
          <a:latin typeface="Arial" charset="0"/>
          <a:ea typeface="Arial Unicode MS" pitchFamily="34" charset="-128"/>
          <a:cs typeface="Arial Unicode MS" pitchFamily="34" charset="-128"/>
        </a:defRPr>
      </a:lvl9pPr>
    </p:titleStyle>
    <p:bodyStyle>
      <a:lvl1pPr marL="357188" indent="-357188" algn="l" defTabSz="469900" rtl="0" eaLnBrk="1" fontAlgn="base" hangingPunct="1">
        <a:lnSpc>
          <a:spcPct val="93000"/>
        </a:lnSpc>
        <a:spcBef>
          <a:spcPts val="838"/>
        </a:spcBef>
        <a:spcAft>
          <a:spcPct val="0"/>
        </a:spcAft>
        <a:buClr>
          <a:srgbClr val="000000"/>
        </a:buClr>
        <a:buSzPct val="100000"/>
        <a:buFont typeface="Arial" charset="0"/>
        <a:buChar char="•"/>
        <a:defRPr sz="3400">
          <a:solidFill>
            <a:srgbClr val="000000"/>
          </a:solidFill>
          <a:latin typeface="+mn-lt"/>
          <a:ea typeface="+mn-ea"/>
          <a:cs typeface="+mn-cs"/>
        </a:defRPr>
      </a:lvl1pPr>
      <a:lvl2pPr marL="774700" indent="-296863" algn="l" defTabSz="469900" rtl="0" eaLnBrk="1" fontAlgn="base" hangingPunct="1">
        <a:lnSpc>
          <a:spcPct val="93000"/>
        </a:lnSpc>
        <a:spcBef>
          <a:spcPts val="725"/>
        </a:spcBef>
        <a:spcAft>
          <a:spcPct val="0"/>
        </a:spcAft>
        <a:buClr>
          <a:srgbClr val="000000"/>
        </a:buClr>
        <a:buSzPct val="100000"/>
        <a:buFont typeface="Arial" charset="0"/>
        <a:buChar char="–"/>
        <a:defRPr sz="2900">
          <a:solidFill>
            <a:srgbClr val="000000"/>
          </a:solidFill>
          <a:latin typeface="+mn-lt"/>
          <a:ea typeface="+mn-ea"/>
          <a:cs typeface="+mn-cs"/>
        </a:defRPr>
      </a:lvl2pPr>
      <a:lvl3pPr marL="1196975" indent="-238125" algn="l" defTabSz="469900" rtl="0" eaLnBrk="1" fontAlgn="base" hangingPunct="1">
        <a:lnSpc>
          <a:spcPct val="93000"/>
        </a:lnSpc>
        <a:spcBef>
          <a:spcPts val="625"/>
        </a:spcBef>
        <a:spcAft>
          <a:spcPct val="0"/>
        </a:spcAft>
        <a:buClr>
          <a:srgbClr val="000000"/>
        </a:buClr>
        <a:buSzPct val="100000"/>
        <a:buFont typeface="Arial" charset="0"/>
        <a:buChar char="•"/>
        <a:defRPr sz="2500">
          <a:solidFill>
            <a:srgbClr val="000000"/>
          </a:solidFill>
          <a:latin typeface="+mn-lt"/>
          <a:ea typeface="+mn-ea"/>
          <a:cs typeface="+mn-cs"/>
        </a:defRPr>
      </a:lvl3pPr>
      <a:lvl4pPr marL="1674813" indent="-238125" algn="l" defTabSz="469900" rtl="0" eaLnBrk="1" fontAlgn="base" hangingPunct="1">
        <a:lnSpc>
          <a:spcPct val="93000"/>
        </a:lnSpc>
        <a:spcBef>
          <a:spcPts val="525"/>
        </a:spcBef>
        <a:spcAft>
          <a:spcPct val="0"/>
        </a:spcAft>
        <a:buClr>
          <a:srgbClr val="000000"/>
        </a:buClr>
        <a:buSzPct val="100000"/>
        <a:buFont typeface="Arial" charset="0"/>
        <a:buChar char="–"/>
        <a:defRPr sz="2100">
          <a:solidFill>
            <a:srgbClr val="000000"/>
          </a:solidFill>
          <a:latin typeface="+mn-lt"/>
          <a:ea typeface="+mn-ea"/>
          <a:cs typeface="+mn-cs"/>
        </a:defRPr>
      </a:lvl4pPr>
      <a:lvl5pPr marL="2154238" indent="-238125" algn="l" defTabSz="469900" rtl="0" eaLnBrk="1" fontAlgn="base" hangingPunct="1">
        <a:lnSpc>
          <a:spcPct val="93000"/>
        </a:lnSpc>
        <a:spcBef>
          <a:spcPts val="525"/>
        </a:spcBef>
        <a:spcAft>
          <a:spcPct val="0"/>
        </a:spcAft>
        <a:buClr>
          <a:srgbClr val="000000"/>
        </a:buClr>
        <a:buSzPct val="100000"/>
        <a:buFont typeface="Arial" charset="0"/>
        <a:buChar char="»"/>
        <a:defRPr sz="2100">
          <a:solidFill>
            <a:srgbClr val="000000"/>
          </a:solidFill>
          <a:latin typeface="+mn-lt"/>
          <a:ea typeface="+mn-ea"/>
          <a:cs typeface="+mn-cs"/>
        </a:defRPr>
      </a:lvl5pPr>
      <a:lvl6pPr marL="2633993" indent="-239454" algn="l" defTabSz="470594" rtl="0" eaLnBrk="1" fontAlgn="base" hangingPunct="1">
        <a:lnSpc>
          <a:spcPct val="93000"/>
        </a:lnSpc>
        <a:spcBef>
          <a:spcPts val="524"/>
        </a:spcBef>
        <a:spcAft>
          <a:spcPct val="0"/>
        </a:spcAft>
        <a:buClr>
          <a:srgbClr val="000000"/>
        </a:buClr>
        <a:buSzPct val="100000"/>
        <a:buFont typeface="Arial" charset="0"/>
        <a:buChar char="»"/>
        <a:defRPr sz="2100">
          <a:solidFill>
            <a:srgbClr val="000000"/>
          </a:solidFill>
          <a:latin typeface="+mn-lt"/>
          <a:ea typeface="+mn-ea"/>
          <a:cs typeface="+mn-cs"/>
        </a:defRPr>
      </a:lvl6pPr>
      <a:lvl7pPr marL="3112901" indent="-239454" algn="l" defTabSz="470594" rtl="0" eaLnBrk="1" fontAlgn="base" hangingPunct="1">
        <a:lnSpc>
          <a:spcPct val="93000"/>
        </a:lnSpc>
        <a:spcBef>
          <a:spcPts val="524"/>
        </a:spcBef>
        <a:spcAft>
          <a:spcPct val="0"/>
        </a:spcAft>
        <a:buClr>
          <a:srgbClr val="000000"/>
        </a:buClr>
        <a:buSzPct val="100000"/>
        <a:buFont typeface="Arial" charset="0"/>
        <a:buChar char="»"/>
        <a:defRPr sz="2100">
          <a:solidFill>
            <a:srgbClr val="000000"/>
          </a:solidFill>
          <a:latin typeface="+mn-lt"/>
          <a:ea typeface="+mn-ea"/>
          <a:cs typeface="+mn-cs"/>
        </a:defRPr>
      </a:lvl7pPr>
      <a:lvl8pPr marL="3591809" indent="-239454" algn="l" defTabSz="470594" rtl="0" eaLnBrk="1" fontAlgn="base" hangingPunct="1">
        <a:lnSpc>
          <a:spcPct val="93000"/>
        </a:lnSpc>
        <a:spcBef>
          <a:spcPts val="524"/>
        </a:spcBef>
        <a:spcAft>
          <a:spcPct val="0"/>
        </a:spcAft>
        <a:buClr>
          <a:srgbClr val="000000"/>
        </a:buClr>
        <a:buSzPct val="100000"/>
        <a:buFont typeface="Arial" charset="0"/>
        <a:buChar char="»"/>
        <a:defRPr sz="2100">
          <a:solidFill>
            <a:srgbClr val="000000"/>
          </a:solidFill>
          <a:latin typeface="+mn-lt"/>
          <a:ea typeface="+mn-ea"/>
          <a:cs typeface="+mn-cs"/>
        </a:defRPr>
      </a:lvl8pPr>
      <a:lvl9pPr marL="4070717" indent="-239454" algn="l" defTabSz="470594" rtl="0" eaLnBrk="1" fontAlgn="base" hangingPunct="1">
        <a:lnSpc>
          <a:spcPct val="93000"/>
        </a:lnSpc>
        <a:spcBef>
          <a:spcPts val="524"/>
        </a:spcBef>
        <a:spcAft>
          <a:spcPct val="0"/>
        </a:spcAft>
        <a:buClr>
          <a:srgbClr val="000000"/>
        </a:buClr>
        <a:buSzPct val="100000"/>
        <a:buFont typeface="Arial" charset="0"/>
        <a:buChar char="»"/>
        <a:defRPr sz="2100">
          <a:solidFill>
            <a:srgbClr val="000000"/>
          </a:solidFill>
          <a:latin typeface="+mn-lt"/>
          <a:ea typeface="+mn-ea"/>
          <a:cs typeface="+mn-cs"/>
        </a:defRPr>
      </a:lvl9pPr>
    </p:bodyStyle>
    <p:otherStyle>
      <a:defPPr>
        <a:defRPr lang="de-DE"/>
      </a:defPPr>
      <a:lvl1pPr marL="0" algn="l" defTabSz="957816" rtl="0" eaLnBrk="1" latinLnBrk="0" hangingPunct="1">
        <a:defRPr sz="1900" kern="1200">
          <a:solidFill>
            <a:schemeClr val="tx1"/>
          </a:solidFill>
          <a:latin typeface="+mn-lt"/>
          <a:ea typeface="+mn-ea"/>
          <a:cs typeface="+mn-cs"/>
        </a:defRPr>
      </a:lvl1pPr>
      <a:lvl2pPr marL="478908" algn="l" defTabSz="957816" rtl="0" eaLnBrk="1" latinLnBrk="0" hangingPunct="1">
        <a:defRPr sz="1900" kern="1200">
          <a:solidFill>
            <a:schemeClr val="tx1"/>
          </a:solidFill>
          <a:latin typeface="+mn-lt"/>
          <a:ea typeface="+mn-ea"/>
          <a:cs typeface="+mn-cs"/>
        </a:defRPr>
      </a:lvl2pPr>
      <a:lvl3pPr marL="957816" algn="l" defTabSz="957816" rtl="0" eaLnBrk="1" latinLnBrk="0" hangingPunct="1">
        <a:defRPr sz="1900" kern="1200">
          <a:solidFill>
            <a:schemeClr val="tx1"/>
          </a:solidFill>
          <a:latin typeface="+mn-lt"/>
          <a:ea typeface="+mn-ea"/>
          <a:cs typeface="+mn-cs"/>
        </a:defRPr>
      </a:lvl3pPr>
      <a:lvl4pPr marL="1436724" algn="l" defTabSz="957816" rtl="0" eaLnBrk="1" latinLnBrk="0" hangingPunct="1">
        <a:defRPr sz="1900" kern="1200">
          <a:solidFill>
            <a:schemeClr val="tx1"/>
          </a:solidFill>
          <a:latin typeface="+mn-lt"/>
          <a:ea typeface="+mn-ea"/>
          <a:cs typeface="+mn-cs"/>
        </a:defRPr>
      </a:lvl4pPr>
      <a:lvl5pPr marL="1915631" algn="l" defTabSz="957816" rtl="0" eaLnBrk="1" latinLnBrk="0" hangingPunct="1">
        <a:defRPr sz="1900" kern="1200">
          <a:solidFill>
            <a:schemeClr val="tx1"/>
          </a:solidFill>
          <a:latin typeface="+mn-lt"/>
          <a:ea typeface="+mn-ea"/>
          <a:cs typeface="+mn-cs"/>
        </a:defRPr>
      </a:lvl5pPr>
      <a:lvl6pPr marL="2394539" algn="l" defTabSz="957816" rtl="0" eaLnBrk="1" latinLnBrk="0" hangingPunct="1">
        <a:defRPr sz="1900" kern="1200">
          <a:solidFill>
            <a:schemeClr val="tx1"/>
          </a:solidFill>
          <a:latin typeface="+mn-lt"/>
          <a:ea typeface="+mn-ea"/>
          <a:cs typeface="+mn-cs"/>
        </a:defRPr>
      </a:lvl6pPr>
      <a:lvl7pPr marL="2873447" algn="l" defTabSz="957816" rtl="0" eaLnBrk="1" latinLnBrk="0" hangingPunct="1">
        <a:defRPr sz="1900" kern="1200">
          <a:solidFill>
            <a:schemeClr val="tx1"/>
          </a:solidFill>
          <a:latin typeface="+mn-lt"/>
          <a:ea typeface="+mn-ea"/>
          <a:cs typeface="+mn-cs"/>
        </a:defRPr>
      </a:lvl7pPr>
      <a:lvl8pPr marL="3352355" algn="l" defTabSz="957816" rtl="0" eaLnBrk="1" latinLnBrk="0" hangingPunct="1">
        <a:defRPr sz="1900" kern="1200">
          <a:solidFill>
            <a:schemeClr val="tx1"/>
          </a:solidFill>
          <a:latin typeface="+mn-lt"/>
          <a:ea typeface="+mn-ea"/>
          <a:cs typeface="+mn-cs"/>
        </a:defRPr>
      </a:lvl8pPr>
      <a:lvl9pPr marL="3831263" algn="l" defTabSz="957816"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21.gi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16.xml"/><Relationship Id="rId1" Type="http://schemas.openxmlformats.org/officeDocument/2006/relationships/slideLayout" Target="../slideLayouts/slideLayout3.xml"/><Relationship Id="rId4" Type="http://schemas.openxmlformats.org/officeDocument/2006/relationships/image" Target="../media/image23.gif"/></Relationships>
</file>

<file path=ppt/slides/_rels/slide14.xml.rels><?xml version="1.0" encoding="UTF-8" standalone="yes"?>
<Relationships xmlns="http://schemas.openxmlformats.org/package/2006/relationships"><Relationship Id="rId3" Type="http://schemas.openxmlformats.org/officeDocument/2006/relationships/hyperlink" Target="http://www.xrg-simulation.de/en/products/xrg-library/xrg-fluiddissipation-library" TargetMode="External"/><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mailto:info@xrg-simulation.de" TargetMode="External"/><Relationship Id="rId2" Type="http://schemas.openxmlformats.org/officeDocument/2006/relationships/hyperlink" Target="http://www.xrg-simulation.de/e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hyperlink" Target="http://www.xrg-simulation.de/en/research" TargetMode="External"/><Relationship Id="rId4" Type="http://schemas.openxmlformats.org/officeDocument/2006/relationships/slide" Target="slide9.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7.xml"/><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slide" Target="slide8.xml"/><Relationship Id="rId5" Type="http://schemas.openxmlformats.org/officeDocument/2006/relationships/slide" Target="slide6.xml"/><Relationship Id="rId4" Type="http://schemas.openxmlformats.org/officeDocument/2006/relationships/slide" Target="slide5.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slide" Target="slide8.xml"/><Relationship Id="rId18" Type="http://schemas.openxmlformats.org/officeDocument/2006/relationships/image" Target="../media/image18.jpeg"/><Relationship Id="rId3" Type="http://schemas.openxmlformats.org/officeDocument/2006/relationships/slide" Target="slide13.xml"/><Relationship Id="rId7" Type="http://schemas.openxmlformats.org/officeDocument/2006/relationships/slide" Target="slide14.xml"/><Relationship Id="rId12" Type="http://schemas.openxmlformats.org/officeDocument/2006/relationships/image" Target="../media/image15.jpeg"/><Relationship Id="rId17" Type="http://schemas.openxmlformats.org/officeDocument/2006/relationships/slide" Target="slide15.xml"/><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19.jpeg"/><Relationship Id="rId1" Type="http://schemas.openxmlformats.org/officeDocument/2006/relationships/slideLayout" Target="../slideLayouts/slideLayout3.xml"/><Relationship Id="rId6" Type="http://schemas.openxmlformats.org/officeDocument/2006/relationships/image" Target="../media/image12.jpeg"/><Relationship Id="rId11" Type="http://schemas.openxmlformats.org/officeDocument/2006/relationships/slide" Target="slide16.xml"/><Relationship Id="rId5" Type="http://schemas.openxmlformats.org/officeDocument/2006/relationships/slide" Target="slide10.xml"/><Relationship Id="rId15" Type="http://schemas.openxmlformats.org/officeDocument/2006/relationships/slide" Target="slide7.xml"/><Relationship Id="rId10" Type="http://schemas.openxmlformats.org/officeDocument/2006/relationships/image" Target="../media/image14.jpeg"/><Relationship Id="rId19" Type="http://schemas.openxmlformats.org/officeDocument/2006/relationships/slide" Target="slide11.xml"/><Relationship Id="rId4" Type="http://schemas.openxmlformats.org/officeDocument/2006/relationships/image" Target="../media/image11.jpeg"/><Relationship Id="rId9" Type="http://schemas.openxmlformats.org/officeDocument/2006/relationships/slide" Target="slide12.xml"/><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iagonal liegende Ecken des Rechtecks abrunden 29"/>
          <p:cNvSpPr/>
          <p:nvPr/>
        </p:nvSpPr>
        <p:spPr bwMode="auto">
          <a:xfrm>
            <a:off x="128464" y="1063045"/>
            <a:ext cx="3656856" cy="432247"/>
          </a:xfrm>
          <a:prstGeom prst="round2Diag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pPr>
            <a:endParaRPr kumimoji="0" lang="en-GB" sz="1800" b="1" i="0" u="none" strike="noStrike" cap="none" normalizeH="0" baseline="0" smtClean="0">
              <a:ln>
                <a:noFill/>
              </a:ln>
              <a:solidFill>
                <a:schemeClr val="bg1"/>
              </a:solidFill>
              <a:effectLst/>
              <a:latin typeface="Arial" charset="0"/>
              <a:ea typeface="Arial Unicode MS" pitchFamily="34" charset="-128"/>
              <a:cs typeface="Arial Unicode MS" pitchFamily="34" charset="-128"/>
            </a:endParaRPr>
          </a:p>
        </p:txBody>
      </p:sp>
      <p:sp>
        <p:nvSpPr>
          <p:cNvPr id="29" name="Diagonal liegende Ecken des Rechtecks abrunden 28"/>
          <p:cNvSpPr/>
          <p:nvPr/>
        </p:nvSpPr>
        <p:spPr bwMode="auto">
          <a:xfrm>
            <a:off x="128464" y="3224109"/>
            <a:ext cx="3656856" cy="432247"/>
          </a:xfrm>
          <a:prstGeom prst="round2Diag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pPr>
            <a:endParaRPr kumimoji="0" lang="en-GB" sz="1800" b="1" i="0" u="none" strike="noStrike" cap="none" normalizeH="0" baseline="0" smtClean="0">
              <a:ln>
                <a:noFill/>
              </a:ln>
              <a:solidFill>
                <a:schemeClr val="bg1"/>
              </a:solidFill>
              <a:effectLst/>
              <a:latin typeface="Arial" charset="0"/>
              <a:ea typeface="Arial Unicode MS" pitchFamily="34" charset="-128"/>
              <a:cs typeface="Arial Unicode MS" pitchFamily="34" charset="-128"/>
            </a:endParaRPr>
          </a:p>
        </p:txBody>
      </p:sp>
      <p:sp>
        <p:nvSpPr>
          <p:cNvPr id="4" name="Datumsplatzhalter 3"/>
          <p:cNvSpPr>
            <a:spLocks noGrp="1"/>
          </p:cNvSpPr>
          <p:nvPr>
            <p:ph type="dt" idx="10"/>
          </p:nvPr>
        </p:nvSpPr>
        <p:spPr/>
        <p:txBody>
          <a:bodyPr/>
          <a:lstStyle/>
          <a:p>
            <a:pPr>
              <a:defRPr/>
            </a:pPr>
            <a:r>
              <a:rPr lang="en-US" smtClean="0"/>
              <a:t>06.06.2018</a:t>
            </a:r>
            <a:endParaRPr lang="en-GB"/>
          </a:p>
        </p:txBody>
      </p:sp>
      <p:sp>
        <p:nvSpPr>
          <p:cNvPr id="5" name="Fußzeilenplatzhalter 4"/>
          <p:cNvSpPr>
            <a:spLocks noGrp="1"/>
          </p:cNvSpPr>
          <p:nvPr>
            <p:ph type="ftr" idx="11"/>
          </p:nvPr>
        </p:nvSpPr>
        <p:spPr/>
        <p:txBody>
          <a:bodyPr/>
          <a:lstStyle/>
          <a:p>
            <a:pPr>
              <a:defRPr/>
            </a:pPr>
            <a:r>
              <a:rPr lang="en-GB" smtClean="0"/>
              <a:t>XRG Company Presentation</a:t>
            </a:r>
            <a:endParaRPr lang="en-GB"/>
          </a:p>
        </p:txBody>
      </p:sp>
      <p:sp>
        <p:nvSpPr>
          <p:cNvPr id="6" name="Foliennummernplatzhalter 5"/>
          <p:cNvSpPr>
            <a:spLocks noGrp="1"/>
          </p:cNvSpPr>
          <p:nvPr>
            <p:ph type="sldNum" idx="12"/>
          </p:nvPr>
        </p:nvSpPr>
        <p:spPr/>
        <p:txBody>
          <a:bodyPr/>
          <a:lstStyle/>
          <a:p>
            <a:pPr>
              <a:defRPr/>
            </a:pPr>
            <a:fld id="{8B675F80-06A1-4501-8D58-003279868E07}" type="slidenum">
              <a:rPr lang="en-GB" smtClean="0"/>
              <a:pPr>
                <a:defRPr/>
              </a:pPr>
              <a:t>1</a:t>
            </a:fld>
            <a:endParaRPr lang="en-GB" dirty="0"/>
          </a:p>
        </p:txBody>
      </p:sp>
      <p:sp>
        <p:nvSpPr>
          <p:cNvPr id="15" name="Textfeld 14"/>
          <p:cNvSpPr txBox="1"/>
          <p:nvPr/>
        </p:nvSpPr>
        <p:spPr>
          <a:xfrm>
            <a:off x="192905" y="920752"/>
            <a:ext cx="5408167" cy="5416868"/>
          </a:xfrm>
          <a:prstGeom prst="rect">
            <a:avLst/>
          </a:prstGeom>
          <a:noFill/>
        </p:spPr>
        <p:txBody>
          <a:bodyPr wrap="square">
            <a:spAutoFit/>
          </a:bodyPr>
          <a:lstStyle/>
          <a:p>
            <a:pPr defTabSz="470356">
              <a:lnSpc>
                <a:spcPct val="150000"/>
              </a:lnSpc>
              <a:defRPr/>
            </a:pPr>
            <a:r>
              <a:rPr lang="en-GB" sz="2400" dirty="0" smtClean="0">
                <a:solidFill>
                  <a:schemeClr val="bg1">
                    <a:lumMod val="50000"/>
                  </a:schemeClr>
                </a:solidFill>
                <a:latin typeface="Arial" pitchFamily="34" charset="0"/>
              </a:rPr>
              <a:t>XRG Simulation GmbH</a:t>
            </a:r>
            <a:endParaRPr lang="en-GB" dirty="0">
              <a:solidFill>
                <a:schemeClr val="bg1">
                  <a:lumMod val="50000"/>
                </a:schemeClr>
              </a:solidFill>
              <a:latin typeface="Arial" pitchFamily="34" charset="0"/>
            </a:endParaRPr>
          </a:p>
          <a:p>
            <a:pPr marL="1030112" lvl="3" indent="-285750" defTabSz="684154">
              <a:lnSpc>
                <a:spcPct val="150000"/>
              </a:lnSpc>
              <a:buBlip>
                <a:blip r:embed="rId3"/>
              </a:buBlip>
              <a:defRPr/>
            </a:pPr>
            <a:r>
              <a:rPr lang="en-GB" sz="1600" dirty="0">
                <a:solidFill>
                  <a:schemeClr val="bg1">
                    <a:lumMod val="50000"/>
                  </a:schemeClr>
                </a:solidFill>
                <a:latin typeface="Arial" pitchFamily="34" charset="0"/>
              </a:rPr>
              <a:t>Founded in 2005</a:t>
            </a:r>
          </a:p>
          <a:p>
            <a:pPr marL="1030112" lvl="3" indent="-285750" defTabSz="684154">
              <a:lnSpc>
                <a:spcPct val="150000"/>
              </a:lnSpc>
              <a:buBlip>
                <a:blip r:embed="rId3"/>
              </a:buBlip>
              <a:defRPr/>
            </a:pPr>
            <a:r>
              <a:rPr lang="en-GB" sz="1600" dirty="0" smtClean="0">
                <a:solidFill>
                  <a:schemeClr val="bg1">
                    <a:lumMod val="50000"/>
                  </a:schemeClr>
                </a:solidFill>
                <a:latin typeface="Arial" pitchFamily="34" charset="0"/>
              </a:rPr>
              <a:t>Specialist for </a:t>
            </a:r>
            <a:br>
              <a:rPr lang="en-GB" sz="1600" dirty="0" smtClean="0">
                <a:solidFill>
                  <a:schemeClr val="bg1">
                    <a:lumMod val="50000"/>
                  </a:schemeClr>
                </a:solidFill>
                <a:latin typeface="Arial" pitchFamily="34" charset="0"/>
              </a:rPr>
            </a:br>
            <a:r>
              <a:rPr lang="en-GB" sz="1600" dirty="0" smtClean="0">
                <a:solidFill>
                  <a:schemeClr val="bg1">
                    <a:lumMod val="50000"/>
                  </a:schemeClr>
                </a:solidFill>
                <a:latin typeface="Arial" pitchFamily="34" charset="0"/>
              </a:rPr>
              <a:t>energy system simulation</a:t>
            </a:r>
            <a:br>
              <a:rPr lang="en-GB" sz="1600" dirty="0" smtClean="0">
                <a:solidFill>
                  <a:schemeClr val="bg1">
                    <a:lumMod val="50000"/>
                  </a:schemeClr>
                </a:solidFill>
                <a:latin typeface="Arial" pitchFamily="34" charset="0"/>
              </a:rPr>
            </a:br>
            <a:r>
              <a:rPr lang="en-GB" sz="1600" dirty="0" smtClean="0">
                <a:solidFill>
                  <a:schemeClr val="bg1">
                    <a:lumMod val="50000"/>
                  </a:schemeClr>
                </a:solidFill>
                <a:latin typeface="Arial" pitchFamily="34" charset="0"/>
              </a:rPr>
              <a:t>and related simulation products</a:t>
            </a:r>
          </a:p>
          <a:p>
            <a:pPr marL="1030112" lvl="3" indent="-285750" defTabSz="684154">
              <a:buBlip>
                <a:blip r:embed="rId3"/>
              </a:buBlip>
              <a:defRPr/>
            </a:pPr>
            <a:endParaRPr lang="en-GB" dirty="0">
              <a:solidFill>
                <a:schemeClr val="bg1">
                  <a:lumMod val="65000"/>
                </a:schemeClr>
              </a:solidFill>
              <a:latin typeface="Arial" pitchFamily="34" charset="0"/>
            </a:endParaRPr>
          </a:p>
          <a:p>
            <a:pPr marL="0" lvl="1" indent="0" defTabSz="684154">
              <a:spcAft>
                <a:spcPts val="600"/>
              </a:spcAft>
              <a:defRPr/>
            </a:pPr>
            <a:r>
              <a:rPr lang="en-GB" sz="2400" dirty="0" smtClean="0">
                <a:solidFill>
                  <a:schemeClr val="bg1">
                    <a:lumMod val="50000"/>
                  </a:schemeClr>
                </a:solidFill>
                <a:latin typeface="Arial" pitchFamily="34" charset="0"/>
              </a:rPr>
              <a:t>Selected</a:t>
            </a:r>
            <a:r>
              <a:rPr lang="en-GB" sz="2400" dirty="0" smtClean="0">
                <a:solidFill>
                  <a:schemeClr val="bg1">
                    <a:lumMod val="65000"/>
                  </a:schemeClr>
                </a:solidFill>
                <a:latin typeface="Arial" pitchFamily="34" charset="0"/>
              </a:rPr>
              <a:t> </a:t>
            </a:r>
            <a:r>
              <a:rPr lang="en-GB" sz="2400" dirty="0" smtClean="0">
                <a:solidFill>
                  <a:schemeClr val="bg1">
                    <a:lumMod val="50000"/>
                  </a:schemeClr>
                </a:solidFill>
                <a:latin typeface="Arial" pitchFamily="34" charset="0"/>
              </a:rPr>
              <a:t>References</a:t>
            </a:r>
          </a:p>
          <a:p>
            <a:pPr marL="1030112" lvl="3" indent="-285750" defTabSz="684154">
              <a:lnSpc>
                <a:spcPct val="150000"/>
              </a:lnSpc>
              <a:buBlip>
                <a:blip r:embed="rId3"/>
              </a:buBlip>
              <a:defRPr/>
            </a:pPr>
            <a:r>
              <a:rPr lang="en-GB" sz="1600" dirty="0" smtClean="0">
                <a:solidFill>
                  <a:schemeClr val="bg1">
                    <a:lumMod val="50000"/>
                  </a:schemeClr>
                </a:solidFill>
                <a:latin typeface="Arial" pitchFamily="34" charset="0"/>
              </a:rPr>
              <a:t>Car manufacturers: Volkswagen, Audi, Daimler, BMW</a:t>
            </a:r>
          </a:p>
          <a:p>
            <a:pPr marL="1030112" lvl="3" indent="-285750" defTabSz="684154">
              <a:lnSpc>
                <a:spcPct val="150000"/>
              </a:lnSpc>
              <a:buBlip>
                <a:blip r:embed="rId3"/>
              </a:buBlip>
              <a:defRPr/>
            </a:pPr>
            <a:r>
              <a:rPr lang="en-GB" sz="1600" dirty="0" smtClean="0">
                <a:solidFill>
                  <a:schemeClr val="bg1">
                    <a:lumMod val="50000"/>
                  </a:schemeClr>
                </a:solidFill>
                <a:latin typeface="Arial" pitchFamily="34" charset="0"/>
              </a:rPr>
              <a:t>Aviation industry: Airbus Operations GmbH</a:t>
            </a:r>
          </a:p>
          <a:p>
            <a:pPr marL="1030112" lvl="3" indent="-285750" defTabSz="684154">
              <a:lnSpc>
                <a:spcPct val="150000"/>
              </a:lnSpc>
              <a:buBlip>
                <a:blip r:embed="rId3"/>
              </a:buBlip>
              <a:defRPr/>
            </a:pPr>
            <a:r>
              <a:rPr lang="en-GB" sz="1600" dirty="0" smtClean="0">
                <a:solidFill>
                  <a:schemeClr val="bg1">
                    <a:lumMod val="50000"/>
                  </a:schemeClr>
                </a:solidFill>
                <a:latin typeface="Arial" pitchFamily="34" charset="0"/>
              </a:rPr>
              <a:t>Power plant industry: Eon, </a:t>
            </a:r>
            <a:r>
              <a:rPr lang="en-GB" sz="1600" dirty="0" err="1" smtClean="0">
                <a:solidFill>
                  <a:schemeClr val="bg1">
                    <a:lumMod val="50000"/>
                  </a:schemeClr>
                </a:solidFill>
                <a:latin typeface="Arial" pitchFamily="34" charset="0"/>
              </a:rPr>
              <a:t>Vattenfall</a:t>
            </a:r>
            <a:endParaRPr lang="en-GB" sz="1600" dirty="0">
              <a:solidFill>
                <a:schemeClr val="bg1">
                  <a:lumMod val="50000"/>
                </a:schemeClr>
              </a:solidFill>
              <a:latin typeface="Arial" pitchFamily="34" charset="0"/>
            </a:endParaRPr>
          </a:p>
          <a:p>
            <a:pPr marL="1030112" lvl="3" indent="-285750" defTabSz="684154">
              <a:lnSpc>
                <a:spcPct val="150000"/>
              </a:lnSpc>
              <a:buBlip>
                <a:blip r:embed="rId3"/>
              </a:buBlip>
              <a:defRPr/>
            </a:pPr>
            <a:r>
              <a:rPr lang="en-GB" sz="1600" dirty="0" smtClean="0">
                <a:solidFill>
                  <a:schemeClr val="bg1">
                    <a:lumMod val="50000"/>
                  </a:schemeClr>
                </a:solidFill>
                <a:latin typeface="Arial" pitchFamily="34" charset="0"/>
              </a:rPr>
              <a:t>HVAC: Mitsubishi Electric</a:t>
            </a:r>
            <a:endParaRPr lang="en-GB" sz="1600" dirty="0">
              <a:solidFill>
                <a:schemeClr val="bg1">
                  <a:lumMod val="50000"/>
                </a:schemeClr>
              </a:solidFill>
              <a:latin typeface="Arial" pitchFamily="34" charset="0"/>
            </a:endParaRPr>
          </a:p>
          <a:p>
            <a:pPr marL="0" lvl="1" indent="0" defTabSz="684154">
              <a:defRPr/>
            </a:pPr>
            <a:r>
              <a:rPr lang="en-GB" dirty="0" smtClean="0">
                <a:solidFill>
                  <a:schemeClr val="bg1">
                    <a:lumMod val="65000"/>
                  </a:schemeClr>
                </a:solidFill>
                <a:latin typeface="Arial" pitchFamily="34" charset="0"/>
              </a:rPr>
              <a:t>	</a:t>
            </a:r>
            <a:endParaRPr lang="en-GB" dirty="0">
              <a:solidFill>
                <a:schemeClr val="bg1">
                  <a:lumMod val="65000"/>
                </a:schemeClr>
              </a:solidFill>
              <a:latin typeface="Arial" pitchFamily="34" charset="0"/>
            </a:endParaRPr>
          </a:p>
        </p:txBody>
      </p:sp>
      <p:sp>
        <p:nvSpPr>
          <p:cNvPr id="12" name="Abgerundetes Rechteck 11"/>
          <p:cNvSpPr/>
          <p:nvPr/>
        </p:nvSpPr>
        <p:spPr bwMode="auto">
          <a:xfrm>
            <a:off x="5601072" y="1016000"/>
            <a:ext cx="2879725" cy="828675"/>
          </a:xfrm>
          <a:prstGeom prst="roundRect">
            <a:avLst>
              <a:gd name="adj" fmla="val 0"/>
            </a:avLst>
          </a:prstGeom>
          <a:solidFill>
            <a:schemeClr val="bg1">
              <a:lumMod val="95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14" name="Textfeld 13"/>
          <p:cNvSpPr txBox="1"/>
          <p:nvPr/>
        </p:nvSpPr>
        <p:spPr>
          <a:xfrm>
            <a:off x="5743947" y="1146175"/>
            <a:ext cx="2557463" cy="338138"/>
          </a:xfrm>
          <a:prstGeom prst="rect">
            <a:avLst/>
          </a:prstGeom>
          <a:noFill/>
        </p:spPr>
        <p:txBody>
          <a:bodyPr>
            <a:spAutoFit/>
          </a:bodyPr>
          <a:lstStyle/>
          <a:p>
            <a:pPr defTabSz="470356">
              <a:defRPr/>
            </a:pPr>
            <a:r>
              <a:rPr lang="de-DE" sz="1600" b="0" dirty="0" smtClean="0">
                <a:solidFill>
                  <a:schemeClr val="bg1">
                    <a:lumMod val="50000"/>
                  </a:schemeClr>
                </a:solidFill>
                <a:latin typeface="Arial Black" pitchFamily="34" charset="0"/>
              </a:rPr>
              <a:t>COMPANY SITES</a:t>
            </a:r>
            <a:endParaRPr lang="en-GB" sz="1600" b="0" dirty="0">
              <a:solidFill>
                <a:schemeClr val="bg1">
                  <a:lumMod val="50000"/>
                </a:schemeClr>
              </a:solidFill>
              <a:latin typeface="Arial Black" pitchFamily="34" charset="0"/>
            </a:endParaRPr>
          </a:p>
        </p:txBody>
      </p:sp>
      <p:sp>
        <p:nvSpPr>
          <p:cNvPr id="27" name="Abgerundetes Rechteck 26"/>
          <p:cNvSpPr/>
          <p:nvPr/>
        </p:nvSpPr>
        <p:spPr bwMode="auto">
          <a:xfrm>
            <a:off x="5601072" y="1592262"/>
            <a:ext cx="4176464" cy="4429025"/>
          </a:xfrm>
          <a:prstGeom prst="roundRect">
            <a:avLst>
              <a:gd name="adj" fmla="val 0"/>
            </a:avLst>
          </a:prstGeom>
          <a:gradFill>
            <a:gsLst>
              <a:gs pos="0">
                <a:schemeClr val="bg1"/>
              </a:gs>
              <a:gs pos="80000">
                <a:schemeClr val="accent3">
                  <a:shade val="93000"/>
                  <a:satMod val="130000"/>
                </a:schemeClr>
              </a:gs>
              <a:gs pos="100000">
                <a:schemeClr val="bg1">
                  <a:lumMod val="95000"/>
                </a:schemeClr>
              </a:gs>
            </a:gsLs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pic>
        <p:nvPicPr>
          <p:cNvPr id="28" name="Grafik 2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57445" y="1700807"/>
            <a:ext cx="3874827" cy="4221088"/>
          </a:xfrm>
          <a:prstGeom prst="rect">
            <a:avLst/>
          </a:prstGeom>
        </p:spPr>
      </p:pic>
      <p:sp>
        <p:nvSpPr>
          <p:cNvPr id="31" name="Ellipse 30"/>
          <p:cNvSpPr/>
          <p:nvPr/>
        </p:nvSpPr>
        <p:spPr bwMode="auto">
          <a:xfrm>
            <a:off x="7497994" y="2575126"/>
            <a:ext cx="72008" cy="72008"/>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pPr>
            <a:endParaRPr kumimoji="0" lang="en-GB" sz="1800" b="1" i="0" u="none" strike="noStrike" cap="none" normalizeH="0" baseline="0" smtClean="0">
              <a:ln>
                <a:noFill/>
              </a:ln>
              <a:solidFill>
                <a:schemeClr val="bg1"/>
              </a:solidFill>
              <a:effectLst/>
              <a:latin typeface="Arial" charset="0"/>
              <a:ea typeface="Arial Unicode MS" pitchFamily="34" charset="-128"/>
              <a:cs typeface="Arial Unicode MS" pitchFamily="34" charset="-128"/>
            </a:endParaRPr>
          </a:p>
        </p:txBody>
      </p:sp>
      <p:sp>
        <p:nvSpPr>
          <p:cNvPr id="32" name="Ellipse 31"/>
          <p:cNvSpPr/>
          <p:nvPr/>
        </p:nvSpPr>
        <p:spPr bwMode="auto">
          <a:xfrm>
            <a:off x="7113240" y="2780927"/>
            <a:ext cx="72008" cy="72008"/>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pPr>
            <a:endParaRPr kumimoji="0" lang="en-GB" sz="1800" b="1" i="0" u="none" strike="noStrike" cap="none" normalizeH="0" baseline="0" smtClean="0">
              <a:ln>
                <a:noFill/>
              </a:ln>
              <a:solidFill>
                <a:schemeClr val="bg1"/>
              </a:solidFill>
              <a:effectLst/>
              <a:latin typeface="Arial" charset="0"/>
              <a:ea typeface="Arial Unicode MS" pitchFamily="34" charset="-128"/>
              <a:cs typeface="Arial Unicode MS" pitchFamily="34" charset="-128"/>
            </a:endParaRPr>
          </a:p>
        </p:txBody>
      </p:sp>
      <p:sp>
        <p:nvSpPr>
          <p:cNvPr id="33" name="Ellipse 32"/>
          <p:cNvSpPr/>
          <p:nvPr/>
        </p:nvSpPr>
        <p:spPr bwMode="auto">
          <a:xfrm>
            <a:off x="7185248" y="5013175"/>
            <a:ext cx="72008" cy="72008"/>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pPr>
            <a:endParaRPr kumimoji="0" lang="en-GB" sz="1800" b="1" i="0" u="none" strike="noStrike" cap="none" normalizeH="0" baseline="0" smtClean="0">
              <a:ln>
                <a:noFill/>
              </a:ln>
              <a:solidFill>
                <a:schemeClr val="bg1"/>
              </a:solidFill>
              <a:effectLst/>
              <a:latin typeface="Arial" charset="0"/>
              <a:ea typeface="Arial Unicode MS" pitchFamily="34" charset="-128"/>
              <a:cs typeface="Arial Unicode MS" pitchFamily="34" charset="-128"/>
            </a:endParaRPr>
          </a:p>
        </p:txBody>
      </p:sp>
      <p:sp>
        <p:nvSpPr>
          <p:cNvPr id="34" name="Ellipse 33"/>
          <p:cNvSpPr/>
          <p:nvPr/>
        </p:nvSpPr>
        <p:spPr bwMode="auto">
          <a:xfrm>
            <a:off x="8049344" y="5013175"/>
            <a:ext cx="72008" cy="72008"/>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pPr>
            <a:endParaRPr kumimoji="0" lang="en-GB" sz="1800" b="1" i="0" u="none" strike="noStrike" cap="none" normalizeH="0" baseline="0" smtClean="0">
              <a:ln>
                <a:noFill/>
              </a:ln>
              <a:solidFill>
                <a:schemeClr val="bg1"/>
              </a:solidFill>
              <a:effectLst/>
              <a:latin typeface="Arial" charset="0"/>
              <a:ea typeface="Arial Unicode MS" pitchFamily="34" charset="-128"/>
              <a:cs typeface="Arial Unicode MS" pitchFamily="34" charset="-128"/>
            </a:endParaRPr>
          </a:p>
        </p:txBody>
      </p:sp>
      <p:sp>
        <p:nvSpPr>
          <p:cNvPr id="35" name="Textfeld 34"/>
          <p:cNvSpPr txBox="1"/>
          <p:nvPr/>
        </p:nvSpPr>
        <p:spPr>
          <a:xfrm>
            <a:off x="7617296" y="2370365"/>
            <a:ext cx="1296144" cy="584775"/>
          </a:xfrm>
          <a:prstGeom prst="rect">
            <a:avLst/>
          </a:prstGeom>
          <a:solidFill>
            <a:schemeClr val="accent3">
              <a:alpha val="50000"/>
            </a:schemeClr>
          </a:solidFill>
        </p:spPr>
        <p:txBody>
          <a:bodyPr wrap="square" rtlCol="0">
            <a:spAutoFit/>
          </a:bodyPr>
          <a:lstStyle/>
          <a:p>
            <a:pPr algn="ctr"/>
            <a:r>
              <a:rPr lang="en-GB" sz="1600" smtClean="0">
                <a:solidFill>
                  <a:schemeClr val="bg1">
                    <a:lumMod val="50000"/>
                  </a:schemeClr>
                </a:solidFill>
              </a:rPr>
              <a:t>Hamburg (HQ)</a:t>
            </a:r>
            <a:endParaRPr lang="en-GB" sz="1600" dirty="0">
              <a:solidFill>
                <a:schemeClr val="bg1">
                  <a:lumMod val="50000"/>
                </a:schemeClr>
              </a:solidFill>
            </a:endParaRPr>
          </a:p>
        </p:txBody>
      </p:sp>
      <p:sp>
        <p:nvSpPr>
          <p:cNvPr id="36" name="Textfeld 35"/>
          <p:cNvSpPr txBox="1"/>
          <p:nvPr/>
        </p:nvSpPr>
        <p:spPr>
          <a:xfrm>
            <a:off x="8142820" y="4869159"/>
            <a:ext cx="1274676" cy="338554"/>
          </a:xfrm>
          <a:prstGeom prst="rect">
            <a:avLst/>
          </a:prstGeom>
          <a:solidFill>
            <a:schemeClr val="accent3">
              <a:alpha val="50000"/>
            </a:schemeClr>
          </a:solidFill>
        </p:spPr>
        <p:txBody>
          <a:bodyPr wrap="square" rtlCol="0">
            <a:spAutoFit/>
          </a:bodyPr>
          <a:lstStyle/>
          <a:p>
            <a:pPr algn="ctr"/>
            <a:r>
              <a:rPr lang="en-GB" sz="1600" dirty="0" smtClean="0">
                <a:solidFill>
                  <a:schemeClr val="bg1">
                    <a:lumMod val="50000"/>
                  </a:schemeClr>
                </a:solidFill>
              </a:rPr>
              <a:t>Ingolstadt</a:t>
            </a:r>
            <a:endParaRPr lang="en-GB" sz="1600" dirty="0">
              <a:solidFill>
                <a:schemeClr val="bg1">
                  <a:lumMod val="50000"/>
                </a:schemeClr>
              </a:solidFill>
            </a:endParaRPr>
          </a:p>
        </p:txBody>
      </p:sp>
      <p:sp>
        <p:nvSpPr>
          <p:cNvPr id="37" name="Textfeld 36"/>
          <p:cNvSpPr txBox="1"/>
          <p:nvPr/>
        </p:nvSpPr>
        <p:spPr>
          <a:xfrm>
            <a:off x="5838564" y="4869159"/>
            <a:ext cx="1274676" cy="584775"/>
          </a:xfrm>
          <a:prstGeom prst="rect">
            <a:avLst/>
          </a:prstGeom>
          <a:solidFill>
            <a:schemeClr val="accent3">
              <a:alpha val="50000"/>
            </a:schemeClr>
          </a:solidFill>
        </p:spPr>
        <p:txBody>
          <a:bodyPr wrap="square" rtlCol="0">
            <a:spAutoFit/>
          </a:bodyPr>
          <a:lstStyle/>
          <a:p>
            <a:pPr algn="ctr"/>
            <a:r>
              <a:rPr lang="en-GB" sz="1600" dirty="0" err="1" smtClean="0">
                <a:solidFill>
                  <a:schemeClr val="bg1">
                    <a:lumMod val="50000"/>
                  </a:schemeClr>
                </a:solidFill>
              </a:rPr>
              <a:t>Böblingen</a:t>
            </a:r>
            <a:r>
              <a:rPr lang="en-GB" sz="1600" dirty="0" smtClean="0">
                <a:solidFill>
                  <a:schemeClr val="bg1">
                    <a:lumMod val="50000"/>
                  </a:schemeClr>
                </a:solidFill>
              </a:rPr>
              <a:t/>
            </a:r>
            <a:br>
              <a:rPr lang="en-GB" sz="1600" dirty="0" smtClean="0">
                <a:solidFill>
                  <a:schemeClr val="bg1">
                    <a:lumMod val="50000"/>
                  </a:schemeClr>
                </a:solidFill>
              </a:rPr>
            </a:br>
            <a:r>
              <a:rPr lang="en-GB" sz="1600" dirty="0" smtClean="0">
                <a:solidFill>
                  <a:schemeClr val="bg1">
                    <a:lumMod val="50000"/>
                  </a:schemeClr>
                </a:solidFill>
              </a:rPr>
              <a:t>(Stuttgart)</a:t>
            </a:r>
            <a:endParaRPr lang="en-GB" sz="1600" dirty="0">
              <a:solidFill>
                <a:schemeClr val="bg1">
                  <a:lumMod val="50000"/>
                </a:schemeClr>
              </a:solidFill>
            </a:endParaRPr>
          </a:p>
        </p:txBody>
      </p:sp>
      <p:sp>
        <p:nvSpPr>
          <p:cNvPr id="38" name="Textfeld 37"/>
          <p:cNvSpPr txBox="1"/>
          <p:nvPr/>
        </p:nvSpPr>
        <p:spPr>
          <a:xfrm>
            <a:off x="6033120" y="2636911"/>
            <a:ext cx="1008112" cy="338554"/>
          </a:xfrm>
          <a:prstGeom prst="rect">
            <a:avLst/>
          </a:prstGeom>
          <a:solidFill>
            <a:schemeClr val="accent3">
              <a:alpha val="50000"/>
            </a:schemeClr>
          </a:solidFill>
        </p:spPr>
        <p:txBody>
          <a:bodyPr wrap="square" rtlCol="0">
            <a:spAutoFit/>
          </a:bodyPr>
          <a:lstStyle/>
          <a:p>
            <a:pPr algn="ctr"/>
            <a:r>
              <a:rPr lang="en-GB" sz="1600" dirty="0" smtClean="0">
                <a:solidFill>
                  <a:schemeClr val="bg1">
                    <a:lumMod val="50000"/>
                  </a:schemeClr>
                </a:solidFill>
              </a:rPr>
              <a:t>Bremen</a:t>
            </a:r>
            <a:endParaRPr lang="en-GB" sz="1600" dirty="0">
              <a:solidFill>
                <a:schemeClr val="bg1">
                  <a:lumMod val="50000"/>
                </a:schemeClr>
              </a:solidFill>
            </a:endParaRPr>
          </a:p>
        </p:txBody>
      </p:sp>
      <p:sp>
        <p:nvSpPr>
          <p:cNvPr id="41" name="Ellipse 40"/>
          <p:cNvSpPr/>
          <p:nvPr/>
        </p:nvSpPr>
        <p:spPr bwMode="auto">
          <a:xfrm>
            <a:off x="8068394" y="5301207"/>
            <a:ext cx="72008" cy="72008"/>
          </a:xfrm>
          <a:prstGeom prst="ellipse">
            <a:avLst/>
          </a:prstGeom>
          <a:solidFill>
            <a:srgbClr val="0070C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pPr>
            <a:endParaRPr kumimoji="0" lang="en-GB" sz="1800" b="1" i="0" u="none" strike="noStrike" cap="none" normalizeH="0" baseline="0" smtClean="0">
              <a:ln>
                <a:noFill/>
              </a:ln>
              <a:solidFill>
                <a:schemeClr val="bg1"/>
              </a:solidFill>
              <a:effectLst/>
              <a:latin typeface="Arial" charset="0"/>
              <a:ea typeface="Arial Unicode MS" pitchFamily="34" charset="-128"/>
              <a:cs typeface="Arial Unicode MS" pitchFamily="34" charset="-128"/>
            </a:endParaRPr>
          </a:p>
        </p:txBody>
      </p:sp>
      <p:sp>
        <p:nvSpPr>
          <p:cNvPr id="42" name="Textfeld 41"/>
          <p:cNvSpPr txBox="1"/>
          <p:nvPr/>
        </p:nvSpPr>
        <p:spPr>
          <a:xfrm>
            <a:off x="8161870" y="5167934"/>
            <a:ext cx="1111610" cy="584775"/>
          </a:xfrm>
          <a:prstGeom prst="rect">
            <a:avLst/>
          </a:prstGeom>
          <a:solidFill>
            <a:schemeClr val="accent3">
              <a:alpha val="50000"/>
            </a:schemeClr>
          </a:solidFill>
        </p:spPr>
        <p:txBody>
          <a:bodyPr wrap="square" rtlCol="0">
            <a:spAutoFit/>
          </a:bodyPr>
          <a:lstStyle/>
          <a:p>
            <a:pPr algn="ctr"/>
            <a:r>
              <a:rPr lang="en-GB" sz="1600" dirty="0" err="1" smtClean="0">
                <a:solidFill>
                  <a:schemeClr val="bg1">
                    <a:lumMod val="50000"/>
                  </a:schemeClr>
                </a:solidFill>
              </a:rPr>
              <a:t>München</a:t>
            </a:r>
            <a:r>
              <a:rPr lang="en-GB" sz="1600" dirty="0" smtClean="0">
                <a:solidFill>
                  <a:schemeClr val="bg1">
                    <a:lumMod val="50000"/>
                  </a:schemeClr>
                </a:solidFill>
              </a:rPr>
              <a:t> (LTX)</a:t>
            </a:r>
            <a:endParaRPr lang="en-GB" sz="1600" dirty="0">
              <a:solidFill>
                <a:schemeClr val="bg1">
                  <a:lumMod val="50000"/>
                </a:schemeClr>
              </a:solidFill>
            </a:endParaRPr>
          </a:p>
        </p:txBody>
      </p:sp>
    </p:spTree>
    <p:extLst>
      <p:ext uri="{BB962C8B-B14F-4D97-AF65-F5344CB8AC3E}">
        <p14:creationId xmlns:p14="http://schemas.microsoft.com/office/powerpoint/2010/main" val="28549165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idx="10"/>
          </p:nvPr>
        </p:nvSpPr>
        <p:spPr/>
        <p:txBody>
          <a:bodyPr/>
          <a:lstStyle/>
          <a:p>
            <a:pPr>
              <a:defRPr/>
            </a:pPr>
            <a:r>
              <a:rPr lang="en-US" smtClean="0"/>
              <a:t>06.06.2018</a:t>
            </a:r>
            <a:endParaRPr lang="en-GB" dirty="0"/>
          </a:p>
        </p:txBody>
      </p:sp>
      <p:sp>
        <p:nvSpPr>
          <p:cNvPr id="5" name="Fußzeilenplatzhalter 4"/>
          <p:cNvSpPr>
            <a:spLocks noGrp="1"/>
          </p:cNvSpPr>
          <p:nvPr>
            <p:ph type="ftr" idx="11"/>
          </p:nvPr>
        </p:nvSpPr>
        <p:spPr/>
        <p:txBody>
          <a:bodyPr/>
          <a:lstStyle/>
          <a:p>
            <a:pPr>
              <a:defRPr/>
            </a:pPr>
            <a:r>
              <a:rPr lang="en-GB" smtClean="0"/>
              <a:t>XRG Company Presentation</a:t>
            </a:r>
            <a:endParaRPr lang="en-GB" dirty="0"/>
          </a:p>
        </p:txBody>
      </p:sp>
      <p:sp>
        <p:nvSpPr>
          <p:cNvPr id="6" name="Foliennummernplatzhalter 5"/>
          <p:cNvSpPr>
            <a:spLocks noGrp="1"/>
          </p:cNvSpPr>
          <p:nvPr>
            <p:ph type="sldNum" idx="12"/>
          </p:nvPr>
        </p:nvSpPr>
        <p:spPr/>
        <p:txBody>
          <a:bodyPr/>
          <a:lstStyle/>
          <a:p>
            <a:pPr>
              <a:defRPr/>
            </a:pPr>
            <a:fld id="{999649BE-4669-4910-AD43-0373D0EB5276}" type="slidenum">
              <a:rPr lang="en-GB" smtClean="0"/>
              <a:pPr>
                <a:defRPr/>
              </a:pPr>
              <a:t>10</a:t>
            </a:fld>
            <a:endParaRPr lang="en-GB" dirty="0"/>
          </a:p>
        </p:txBody>
      </p:sp>
      <p:sp>
        <p:nvSpPr>
          <p:cNvPr id="7" name="Titel 6"/>
          <p:cNvSpPr>
            <a:spLocks noGrp="1"/>
          </p:cNvSpPr>
          <p:nvPr>
            <p:ph type="title"/>
          </p:nvPr>
        </p:nvSpPr>
        <p:spPr/>
        <p:txBody>
          <a:bodyPr/>
          <a:lstStyle/>
          <a:p>
            <a:r>
              <a:rPr lang="en-US" dirty="0" smtClean="0"/>
              <a:t>Air-conditioned Zones</a:t>
            </a:r>
            <a:endParaRPr lang="en-US" dirty="0"/>
          </a:p>
        </p:txBody>
      </p:sp>
      <p:sp>
        <p:nvSpPr>
          <p:cNvPr id="8" name="Rechteck 7"/>
          <p:cNvSpPr/>
          <p:nvPr/>
        </p:nvSpPr>
        <p:spPr bwMode="auto">
          <a:xfrm>
            <a:off x="3933503" y="1088479"/>
            <a:ext cx="2784475" cy="433388"/>
          </a:xfrm>
          <a:prstGeom prst="rect">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sp>
        <p:nvSpPr>
          <p:cNvPr id="11" name="Textfeld 10"/>
          <p:cNvSpPr txBox="1"/>
          <p:nvPr/>
        </p:nvSpPr>
        <p:spPr>
          <a:xfrm>
            <a:off x="4052565" y="1113879"/>
            <a:ext cx="2520950" cy="368300"/>
          </a:xfrm>
          <a:prstGeom prst="rect">
            <a:avLst/>
          </a:prstGeom>
          <a:noFill/>
        </p:spPr>
        <p:txBody>
          <a:bodyPr>
            <a:spAutoFit/>
          </a:bodyPr>
          <a:lstStyle/>
          <a:p>
            <a:pPr defTabSz="470356">
              <a:defRPr/>
            </a:pPr>
            <a:r>
              <a:rPr lang="de-DE" dirty="0" smtClean="0">
                <a:solidFill>
                  <a:schemeClr val="bg1">
                    <a:lumMod val="50000"/>
                  </a:schemeClr>
                </a:solidFill>
                <a:latin typeface="Arial" pitchFamily="34" charset="0"/>
              </a:rPr>
              <a:t>CABIN HEAT-UP</a:t>
            </a:r>
            <a:endParaRPr lang="en-GB" dirty="0">
              <a:solidFill>
                <a:schemeClr val="bg1">
                  <a:lumMod val="50000"/>
                </a:schemeClr>
              </a:solidFill>
              <a:latin typeface="Arial" pitchFamily="34" charset="0"/>
            </a:endParaRPr>
          </a:p>
        </p:txBody>
      </p:sp>
      <p:sp>
        <p:nvSpPr>
          <p:cNvPr id="12" name="Textfeld 11"/>
          <p:cNvSpPr txBox="1"/>
          <p:nvPr/>
        </p:nvSpPr>
        <p:spPr>
          <a:xfrm>
            <a:off x="200025" y="974333"/>
            <a:ext cx="3276600" cy="5262979"/>
          </a:xfrm>
          <a:prstGeom prst="rect">
            <a:avLst/>
          </a:prstGeom>
          <a:noFill/>
        </p:spPr>
        <p:txBody>
          <a:bodyPr>
            <a:spAutoFit/>
          </a:bodyPr>
          <a:lstStyle/>
          <a:p>
            <a:pPr marL="180975" indent="-180975" defTabSz="470356">
              <a:lnSpc>
                <a:spcPct val="150000"/>
              </a:lnSpc>
              <a:defRPr/>
            </a:pPr>
            <a:r>
              <a:rPr lang="en-GB" sz="1600" dirty="0">
                <a:solidFill>
                  <a:srgbClr val="FFC000"/>
                </a:solidFill>
                <a:latin typeface="Arial" pitchFamily="34" charset="0"/>
              </a:rPr>
              <a:t>&gt; </a:t>
            </a:r>
            <a:r>
              <a:rPr lang="en-GB" sz="1600" dirty="0" smtClean="0">
                <a:solidFill>
                  <a:schemeClr val="bg1">
                    <a:lumMod val="50000"/>
                  </a:schemeClr>
                </a:solidFill>
                <a:latin typeface="Arial" pitchFamily="34" charset="0"/>
              </a:rPr>
              <a:t>The </a:t>
            </a:r>
            <a:r>
              <a:rPr lang="en-GB" sz="1600" dirty="0" err="1" smtClean="0">
                <a:solidFill>
                  <a:schemeClr val="bg1">
                    <a:lumMod val="50000"/>
                  </a:schemeClr>
                </a:solidFill>
                <a:latin typeface="Arial" pitchFamily="34" charset="0"/>
              </a:rPr>
              <a:t>XRGLibrary</a:t>
            </a:r>
            <a:r>
              <a:rPr lang="en-GB" sz="1600" dirty="0" smtClean="0">
                <a:solidFill>
                  <a:schemeClr val="bg1">
                    <a:lumMod val="50000"/>
                  </a:schemeClr>
                </a:solidFill>
                <a:latin typeface="Arial" pitchFamily="34" charset="0"/>
              </a:rPr>
              <a:t> </a:t>
            </a:r>
            <a:r>
              <a:rPr lang="en-GB" sz="1600" dirty="0" err="1" smtClean="0">
                <a:solidFill>
                  <a:schemeClr val="bg1">
                    <a:lumMod val="50000"/>
                  </a:schemeClr>
                </a:solidFill>
                <a:latin typeface="Arial" pitchFamily="34" charset="0"/>
              </a:rPr>
              <a:t>HumanComfort</a:t>
            </a:r>
            <a:r>
              <a:rPr lang="de-DE" sz="1600" baseline="30000" dirty="0">
                <a:solidFill>
                  <a:schemeClr val="bg1">
                    <a:lumMod val="50000"/>
                  </a:schemeClr>
                </a:solidFill>
                <a:latin typeface="Arial" pitchFamily="34" charset="0"/>
              </a:rPr>
              <a:t>TM</a:t>
            </a:r>
            <a:r>
              <a:rPr lang="en-GB" sz="1600" dirty="0" smtClean="0">
                <a:solidFill>
                  <a:schemeClr val="bg1">
                    <a:lumMod val="50000"/>
                  </a:schemeClr>
                </a:solidFill>
                <a:latin typeface="Arial" pitchFamily="34" charset="0"/>
              </a:rPr>
              <a:t>  models the </a:t>
            </a:r>
            <a:r>
              <a:rPr lang="en-GB" sz="1600" dirty="0">
                <a:solidFill>
                  <a:schemeClr val="bg1">
                    <a:lumMod val="50000"/>
                  </a:schemeClr>
                </a:solidFill>
                <a:latin typeface="Arial" pitchFamily="34" charset="0"/>
              </a:rPr>
              <a:t>dynamic, thermal behaviour of</a:t>
            </a:r>
            <a:r>
              <a:rPr lang="en-GB" sz="1600" dirty="0">
                <a:solidFill>
                  <a:schemeClr val="bg1">
                    <a:lumMod val="65000"/>
                  </a:schemeClr>
                </a:solidFill>
                <a:latin typeface="Arial" pitchFamily="34" charset="0"/>
              </a:rPr>
              <a:t> </a:t>
            </a:r>
            <a:r>
              <a:rPr lang="en-GB" sz="1600" dirty="0">
                <a:solidFill>
                  <a:srgbClr val="FFCC00"/>
                </a:solidFill>
                <a:latin typeface="Arial" pitchFamily="34" charset="0"/>
              </a:rPr>
              <a:t>buildings</a:t>
            </a:r>
            <a:r>
              <a:rPr lang="en-GB" sz="1600" dirty="0">
                <a:solidFill>
                  <a:schemeClr val="bg1">
                    <a:lumMod val="65000"/>
                  </a:schemeClr>
                </a:solidFill>
                <a:latin typeface="Arial" pitchFamily="34" charset="0"/>
              </a:rPr>
              <a:t>, </a:t>
            </a:r>
            <a:r>
              <a:rPr lang="en-GB" sz="1600" dirty="0">
                <a:solidFill>
                  <a:srgbClr val="FFCC00"/>
                </a:solidFill>
                <a:latin typeface="Arial" pitchFamily="34" charset="0"/>
              </a:rPr>
              <a:t>vehicles</a:t>
            </a:r>
            <a:r>
              <a:rPr lang="en-GB" sz="1600" dirty="0">
                <a:solidFill>
                  <a:schemeClr val="bg1">
                    <a:lumMod val="65000"/>
                  </a:schemeClr>
                </a:solidFill>
                <a:latin typeface="Arial" pitchFamily="34" charset="0"/>
              </a:rPr>
              <a:t>, </a:t>
            </a:r>
            <a:r>
              <a:rPr lang="en-GB" sz="1600" dirty="0">
                <a:solidFill>
                  <a:srgbClr val="FFCC00"/>
                </a:solidFill>
                <a:latin typeface="Arial" pitchFamily="34" charset="0"/>
              </a:rPr>
              <a:t>ship</a:t>
            </a:r>
            <a:r>
              <a:rPr lang="en-GB" sz="1600" dirty="0">
                <a:solidFill>
                  <a:schemeClr val="bg1">
                    <a:lumMod val="65000"/>
                  </a:schemeClr>
                </a:solidFill>
                <a:latin typeface="Arial" pitchFamily="34" charset="0"/>
              </a:rPr>
              <a:t> </a:t>
            </a:r>
            <a:r>
              <a:rPr lang="en-GB" sz="1600" dirty="0">
                <a:solidFill>
                  <a:schemeClr val="bg1">
                    <a:lumMod val="50000"/>
                  </a:schemeClr>
                </a:solidFill>
                <a:latin typeface="Arial" pitchFamily="34" charset="0"/>
              </a:rPr>
              <a:t>and</a:t>
            </a:r>
            <a:r>
              <a:rPr lang="en-GB" sz="1600" dirty="0">
                <a:solidFill>
                  <a:schemeClr val="bg1">
                    <a:lumMod val="65000"/>
                  </a:schemeClr>
                </a:solidFill>
                <a:latin typeface="Arial" pitchFamily="34" charset="0"/>
              </a:rPr>
              <a:t> </a:t>
            </a:r>
            <a:r>
              <a:rPr lang="en-GB" sz="1600" dirty="0">
                <a:solidFill>
                  <a:srgbClr val="FFCC00"/>
                </a:solidFill>
                <a:latin typeface="Arial" pitchFamily="34" charset="0"/>
              </a:rPr>
              <a:t>aircraft </a:t>
            </a:r>
            <a:r>
              <a:rPr lang="en-GB" sz="1600" dirty="0" smtClean="0">
                <a:solidFill>
                  <a:srgbClr val="FFCC00"/>
                </a:solidFill>
                <a:latin typeface="Arial" pitchFamily="34" charset="0"/>
              </a:rPr>
              <a:t>cabins</a:t>
            </a:r>
            <a:r>
              <a:rPr lang="en-GB" sz="1600" dirty="0" smtClean="0">
                <a:solidFill>
                  <a:schemeClr val="bg1">
                    <a:lumMod val="65000"/>
                  </a:schemeClr>
                </a:solidFill>
                <a:latin typeface="Arial" pitchFamily="34" charset="0"/>
              </a:rPr>
              <a:t> </a:t>
            </a:r>
            <a:r>
              <a:rPr lang="en-GB" sz="1600" dirty="0" smtClean="0">
                <a:solidFill>
                  <a:schemeClr val="bg1">
                    <a:lumMod val="50000"/>
                  </a:schemeClr>
                </a:solidFill>
                <a:latin typeface="Arial" pitchFamily="34" charset="0"/>
              </a:rPr>
              <a:t>and displays thermal comfort.</a:t>
            </a:r>
            <a:r>
              <a:rPr lang="en-GB" sz="1600" dirty="0">
                <a:solidFill>
                  <a:srgbClr val="FFC000"/>
                </a:solidFill>
                <a:latin typeface="Arial" pitchFamily="34" charset="0"/>
              </a:rPr>
              <a:t/>
            </a:r>
            <a:br>
              <a:rPr lang="en-GB" sz="1600" dirty="0">
                <a:solidFill>
                  <a:srgbClr val="FFC000"/>
                </a:solidFill>
                <a:latin typeface="Arial" pitchFamily="34" charset="0"/>
              </a:rPr>
            </a:br>
            <a:endParaRPr lang="en-GB" sz="1600" dirty="0">
              <a:solidFill>
                <a:srgbClr val="FFC000"/>
              </a:solidFill>
              <a:latin typeface="Arial" pitchFamily="34" charset="0"/>
            </a:endParaRPr>
          </a:p>
          <a:p>
            <a:pPr marL="180975" indent="-180975" defTabSz="470356">
              <a:lnSpc>
                <a:spcPct val="150000"/>
              </a:lnSpc>
              <a:defRPr/>
            </a:pPr>
            <a:r>
              <a:rPr lang="en-GB" sz="1600" dirty="0" smtClean="0">
                <a:solidFill>
                  <a:srgbClr val="FFC000"/>
                </a:solidFill>
                <a:latin typeface="Arial" pitchFamily="34" charset="0"/>
              </a:rPr>
              <a:t>&gt; </a:t>
            </a:r>
            <a:r>
              <a:rPr lang="en-GB" sz="1600" dirty="0">
                <a:solidFill>
                  <a:schemeClr val="bg1">
                    <a:lumMod val="50000"/>
                  </a:schemeClr>
                </a:solidFill>
                <a:latin typeface="Arial" pitchFamily="34" charset="0"/>
              </a:rPr>
              <a:t>The </a:t>
            </a:r>
            <a:r>
              <a:rPr lang="en-GB" sz="1600" dirty="0" smtClean="0">
                <a:solidFill>
                  <a:schemeClr val="bg1">
                    <a:lumMod val="50000"/>
                  </a:schemeClr>
                </a:solidFill>
                <a:latin typeface="Arial" pitchFamily="34" charset="0"/>
              </a:rPr>
              <a:t>library provides a </a:t>
            </a:r>
            <a:r>
              <a:rPr lang="en-GB" sz="1600" dirty="0">
                <a:solidFill>
                  <a:schemeClr val="bg1">
                    <a:lumMod val="50000"/>
                  </a:schemeClr>
                </a:solidFill>
                <a:latin typeface="Arial" pitchFamily="34" charset="0"/>
              </a:rPr>
              <a:t>modular description of all </a:t>
            </a:r>
            <a:r>
              <a:rPr lang="en-GB" sz="1600" dirty="0" smtClean="0">
                <a:solidFill>
                  <a:schemeClr val="bg1">
                    <a:lumMod val="50000"/>
                  </a:schemeClr>
                </a:solidFill>
                <a:latin typeface="Arial" pitchFamily="34" charset="0"/>
              </a:rPr>
              <a:t>heat and mass </a:t>
            </a:r>
            <a:r>
              <a:rPr lang="en-GB" sz="1600" dirty="0">
                <a:solidFill>
                  <a:schemeClr val="bg1">
                    <a:lumMod val="50000"/>
                  </a:schemeClr>
                </a:solidFill>
                <a:latin typeface="Arial" pitchFamily="34" charset="0"/>
              </a:rPr>
              <a:t>transfer </a:t>
            </a:r>
            <a:r>
              <a:rPr lang="en-GB" sz="1600" dirty="0" smtClean="0">
                <a:solidFill>
                  <a:schemeClr val="bg1">
                    <a:lumMod val="50000"/>
                  </a:schemeClr>
                </a:solidFill>
                <a:latin typeface="Arial" pitchFamily="34" charset="0"/>
              </a:rPr>
              <a:t>processes (incl. condensation and CO2 balances).</a:t>
            </a:r>
            <a:r>
              <a:rPr lang="en-GB" sz="1600" dirty="0">
                <a:solidFill>
                  <a:schemeClr val="bg1">
                    <a:lumMod val="50000"/>
                  </a:schemeClr>
                </a:solidFill>
                <a:latin typeface="Arial" pitchFamily="34" charset="0"/>
              </a:rPr>
              <a:t> </a:t>
            </a:r>
            <a:r>
              <a:rPr lang="en-GB" sz="1600" dirty="0" smtClean="0">
                <a:solidFill>
                  <a:schemeClr val="bg1">
                    <a:lumMod val="50000"/>
                  </a:schemeClr>
                </a:solidFill>
                <a:latin typeface="Arial" pitchFamily="34" charset="0"/>
              </a:rPr>
              <a:t>Compatible with </a:t>
            </a:r>
            <a:r>
              <a:rPr lang="en-GB" sz="1600" dirty="0" err="1" smtClean="0">
                <a:solidFill>
                  <a:schemeClr val="bg1">
                    <a:lumMod val="50000"/>
                  </a:schemeClr>
                </a:solidFill>
                <a:latin typeface="Arial" pitchFamily="34" charset="0"/>
              </a:rPr>
              <a:t>Modelica.Fluid</a:t>
            </a:r>
            <a:r>
              <a:rPr lang="en-GB" sz="1600" dirty="0" smtClean="0">
                <a:solidFill>
                  <a:schemeClr val="bg1">
                    <a:lumMod val="50000"/>
                  </a:schemeClr>
                </a:solidFill>
                <a:latin typeface="Arial" pitchFamily="34" charset="0"/>
              </a:rPr>
              <a:t>.</a:t>
            </a:r>
            <a:endParaRPr lang="en-GB" sz="1600" dirty="0">
              <a:solidFill>
                <a:schemeClr val="bg1">
                  <a:lumMod val="50000"/>
                </a:schemeClr>
              </a:solidFill>
              <a:latin typeface="Arial" pitchFamily="34" charset="0"/>
            </a:endParaRPr>
          </a:p>
        </p:txBody>
      </p:sp>
      <p:sp>
        <p:nvSpPr>
          <p:cNvPr id="13" name="Abgerundetes Rechteck 12"/>
          <p:cNvSpPr/>
          <p:nvPr/>
        </p:nvSpPr>
        <p:spPr bwMode="auto">
          <a:xfrm>
            <a:off x="3944615" y="1485354"/>
            <a:ext cx="5328865" cy="4679950"/>
          </a:xfrm>
          <a:prstGeom prst="roundRect">
            <a:avLst>
              <a:gd name="adj" fmla="val 0"/>
            </a:avLst>
          </a:prstGeom>
          <a:gradFill>
            <a:gsLst>
              <a:gs pos="0">
                <a:schemeClr val="bg1"/>
              </a:gs>
              <a:gs pos="80000">
                <a:schemeClr val="accent3">
                  <a:shade val="93000"/>
                  <a:satMod val="130000"/>
                </a:schemeClr>
              </a:gs>
              <a:gs pos="100000">
                <a:schemeClr val="bg1">
                  <a:lumMod val="95000"/>
                </a:schemeClr>
              </a:gs>
            </a:gsLs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pic>
        <p:nvPicPr>
          <p:cNvPr id="14" name="Grafik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8827" y="1629271"/>
            <a:ext cx="4613056" cy="4392487"/>
          </a:xfrm>
          <a:prstGeom prst="rect">
            <a:avLst/>
          </a:prstGeom>
        </p:spPr>
      </p:pic>
    </p:spTree>
    <p:extLst>
      <p:ext uri="{BB962C8B-B14F-4D97-AF65-F5344CB8AC3E}">
        <p14:creationId xmlns:p14="http://schemas.microsoft.com/office/powerpoint/2010/main" val="8222991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idx="10"/>
          </p:nvPr>
        </p:nvSpPr>
        <p:spPr/>
        <p:txBody>
          <a:bodyPr/>
          <a:lstStyle/>
          <a:p>
            <a:pPr>
              <a:defRPr/>
            </a:pPr>
            <a:r>
              <a:rPr lang="en-US" smtClean="0"/>
              <a:t>06.06.2018</a:t>
            </a:r>
            <a:endParaRPr lang="en-GB"/>
          </a:p>
        </p:txBody>
      </p:sp>
      <p:sp>
        <p:nvSpPr>
          <p:cNvPr id="3" name="Fußzeilenplatzhalter 2"/>
          <p:cNvSpPr>
            <a:spLocks noGrp="1"/>
          </p:cNvSpPr>
          <p:nvPr>
            <p:ph type="ftr" idx="11"/>
          </p:nvPr>
        </p:nvSpPr>
        <p:spPr/>
        <p:txBody>
          <a:bodyPr/>
          <a:lstStyle/>
          <a:p>
            <a:pPr>
              <a:defRPr/>
            </a:pPr>
            <a:r>
              <a:rPr lang="en-GB" smtClean="0"/>
              <a:t>XRG Company Presentation</a:t>
            </a:r>
            <a:endParaRPr lang="en-GB"/>
          </a:p>
        </p:txBody>
      </p:sp>
      <p:sp>
        <p:nvSpPr>
          <p:cNvPr id="4" name="Foliennummernplatzhalter 3"/>
          <p:cNvSpPr>
            <a:spLocks noGrp="1"/>
          </p:cNvSpPr>
          <p:nvPr>
            <p:ph type="sldNum" idx="12"/>
          </p:nvPr>
        </p:nvSpPr>
        <p:spPr/>
        <p:txBody>
          <a:bodyPr/>
          <a:lstStyle/>
          <a:p>
            <a:pPr>
              <a:defRPr/>
            </a:pPr>
            <a:fld id="{D2DD8543-552E-465C-9BA9-B4607B905277}" type="slidenum">
              <a:rPr lang="en-GB" smtClean="0"/>
              <a:pPr>
                <a:defRPr/>
              </a:pPr>
              <a:t>11</a:t>
            </a:fld>
            <a:endParaRPr lang="en-GB" dirty="0"/>
          </a:p>
        </p:txBody>
      </p:sp>
      <p:sp>
        <p:nvSpPr>
          <p:cNvPr id="5" name="Titel 4"/>
          <p:cNvSpPr>
            <a:spLocks noGrp="1"/>
          </p:cNvSpPr>
          <p:nvPr>
            <p:ph type="title"/>
          </p:nvPr>
        </p:nvSpPr>
        <p:spPr/>
        <p:txBody>
          <a:bodyPr/>
          <a:lstStyle/>
          <a:p>
            <a:r>
              <a:rPr lang="en-US" dirty="0" smtClean="0"/>
              <a:t>Computational Fluid Dynamics</a:t>
            </a:r>
            <a:endParaRPr lang="en-US" dirty="0"/>
          </a:p>
        </p:txBody>
      </p:sp>
      <p:sp>
        <p:nvSpPr>
          <p:cNvPr id="6" name="Rechteck 5"/>
          <p:cNvSpPr/>
          <p:nvPr/>
        </p:nvSpPr>
        <p:spPr bwMode="auto">
          <a:xfrm>
            <a:off x="3933503" y="1483444"/>
            <a:ext cx="2784475" cy="433388"/>
          </a:xfrm>
          <a:prstGeom prst="rect">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sp>
        <p:nvSpPr>
          <p:cNvPr id="7" name="Abgerundetes Rechteck 6"/>
          <p:cNvSpPr/>
          <p:nvPr/>
        </p:nvSpPr>
        <p:spPr bwMode="auto">
          <a:xfrm>
            <a:off x="3944615" y="1873206"/>
            <a:ext cx="5328865" cy="4004066"/>
          </a:xfrm>
          <a:prstGeom prst="roundRect">
            <a:avLst>
              <a:gd name="adj" fmla="val 0"/>
            </a:avLst>
          </a:prstGeom>
          <a:gradFill>
            <a:gsLst>
              <a:gs pos="0">
                <a:schemeClr val="bg1"/>
              </a:gs>
              <a:gs pos="80000">
                <a:schemeClr val="accent3">
                  <a:shade val="93000"/>
                  <a:satMod val="130000"/>
                </a:schemeClr>
              </a:gs>
              <a:gs pos="100000">
                <a:schemeClr val="bg1">
                  <a:lumMod val="95000"/>
                </a:schemeClr>
              </a:gs>
            </a:gsLs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8" name="Textfeld 7"/>
          <p:cNvSpPr txBox="1"/>
          <p:nvPr/>
        </p:nvSpPr>
        <p:spPr>
          <a:xfrm>
            <a:off x="4052565" y="1508844"/>
            <a:ext cx="2520950" cy="368300"/>
          </a:xfrm>
          <a:prstGeom prst="rect">
            <a:avLst/>
          </a:prstGeom>
          <a:noFill/>
        </p:spPr>
        <p:txBody>
          <a:bodyPr>
            <a:spAutoFit/>
          </a:bodyPr>
          <a:lstStyle/>
          <a:p>
            <a:pPr defTabSz="470356">
              <a:defRPr/>
            </a:pPr>
            <a:r>
              <a:rPr lang="de-DE" dirty="0" smtClean="0">
                <a:solidFill>
                  <a:schemeClr val="bg1">
                    <a:lumMod val="50000"/>
                  </a:schemeClr>
                </a:solidFill>
                <a:latin typeface="Arial" pitchFamily="34" charset="0"/>
              </a:rPr>
              <a:t>OFFICE ROOM</a:t>
            </a:r>
            <a:endParaRPr lang="en-GB" dirty="0">
              <a:solidFill>
                <a:schemeClr val="bg1">
                  <a:lumMod val="50000"/>
                </a:schemeClr>
              </a:solidFill>
              <a:latin typeface="Arial" pitchFamily="34" charset="0"/>
            </a:endParaRPr>
          </a:p>
        </p:txBody>
      </p:sp>
      <p:pic>
        <p:nvPicPr>
          <p:cNvPr id="9" name="Grafi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0913" y="2060848"/>
            <a:ext cx="4934048" cy="3700536"/>
          </a:xfrm>
          <a:prstGeom prst="rect">
            <a:avLst/>
          </a:prstGeom>
        </p:spPr>
      </p:pic>
      <p:sp>
        <p:nvSpPr>
          <p:cNvPr id="10" name="Textfeld 9"/>
          <p:cNvSpPr txBox="1"/>
          <p:nvPr/>
        </p:nvSpPr>
        <p:spPr>
          <a:xfrm>
            <a:off x="200025" y="908720"/>
            <a:ext cx="3276600" cy="4893647"/>
          </a:xfrm>
          <a:prstGeom prst="rect">
            <a:avLst/>
          </a:prstGeom>
          <a:noFill/>
        </p:spPr>
        <p:txBody>
          <a:bodyPr>
            <a:spAutoFit/>
          </a:bodyPr>
          <a:lstStyle/>
          <a:p>
            <a:pPr marL="180975" indent="-180975" defTabSz="470356">
              <a:lnSpc>
                <a:spcPct val="150000"/>
              </a:lnSpc>
              <a:defRPr/>
            </a:pPr>
            <a:r>
              <a:rPr lang="de-DE" sz="1600" dirty="0" smtClean="0">
                <a:solidFill>
                  <a:srgbClr val="FFC000"/>
                </a:solidFill>
                <a:latin typeface="Arial" pitchFamily="34" charset="0"/>
              </a:rPr>
              <a:t>&gt; </a:t>
            </a:r>
            <a:r>
              <a:rPr lang="en-US" sz="1600" dirty="0" smtClean="0">
                <a:solidFill>
                  <a:schemeClr val="bg1">
                    <a:lumMod val="50000"/>
                  </a:schemeClr>
                </a:solidFill>
                <a:latin typeface="Arial" pitchFamily="34" charset="0"/>
              </a:rPr>
              <a:t>The </a:t>
            </a:r>
            <a:r>
              <a:rPr lang="en-US" sz="1600" dirty="0" err="1">
                <a:solidFill>
                  <a:schemeClr val="bg1">
                    <a:lumMod val="50000"/>
                  </a:schemeClr>
                </a:solidFill>
                <a:latin typeface="Arial" pitchFamily="34" charset="0"/>
              </a:rPr>
              <a:t>FluidDynamics</a:t>
            </a:r>
            <a:r>
              <a:rPr lang="en-US" sz="1600" dirty="0">
                <a:solidFill>
                  <a:schemeClr val="bg1">
                    <a:lumMod val="50000"/>
                  </a:schemeClr>
                </a:solidFill>
                <a:latin typeface="Arial" pitchFamily="34" charset="0"/>
              </a:rPr>
              <a:t> library carries out CFD-Simulations using </a:t>
            </a:r>
            <a:r>
              <a:rPr lang="en-US" sz="1600" dirty="0" err="1">
                <a:solidFill>
                  <a:schemeClr val="bg1">
                    <a:lumMod val="50000"/>
                  </a:schemeClr>
                </a:solidFill>
                <a:latin typeface="Arial" pitchFamily="34" charset="0"/>
              </a:rPr>
              <a:t>Modelica</a:t>
            </a:r>
            <a:r>
              <a:rPr lang="en-US" sz="1600" dirty="0">
                <a:solidFill>
                  <a:schemeClr val="bg1">
                    <a:lumMod val="50000"/>
                  </a:schemeClr>
                </a:solidFill>
                <a:latin typeface="Arial" pitchFamily="34" charset="0"/>
              </a:rPr>
              <a:t> language and provides standard interfaces to 1D-Modelica-models for a </a:t>
            </a:r>
            <a:r>
              <a:rPr lang="en-US" sz="1600" dirty="0" smtClean="0">
                <a:solidFill>
                  <a:schemeClr val="bg1">
                    <a:lumMod val="50000"/>
                  </a:schemeClr>
                </a:solidFill>
                <a:latin typeface="Arial" pitchFamily="34" charset="0"/>
              </a:rPr>
              <a:t>seamless </a:t>
            </a:r>
            <a:r>
              <a:rPr lang="en-US" sz="1600" dirty="0">
                <a:solidFill>
                  <a:schemeClr val="bg1">
                    <a:lumMod val="50000"/>
                  </a:schemeClr>
                </a:solidFill>
                <a:latin typeface="Arial" pitchFamily="34" charset="0"/>
              </a:rPr>
              <a:t>connection. The fluid dynamics are purely modelled by using </a:t>
            </a:r>
            <a:r>
              <a:rPr lang="en-US" sz="1600" dirty="0" err="1">
                <a:solidFill>
                  <a:schemeClr val="bg1">
                    <a:lumMod val="50000"/>
                  </a:schemeClr>
                </a:solidFill>
                <a:latin typeface="Arial" pitchFamily="34" charset="0"/>
              </a:rPr>
              <a:t>Modelica</a:t>
            </a:r>
            <a:r>
              <a:rPr lang="en-US" sz="1600" dirty="0">
                <a:solidFill>
                  <a:schemeClr val="bg1">
                    <a:lumMod val="50000"/>
                  </a:schemeClr>
                </a:solidFill>
                <a:latin typeface="Arial" pitchFamily="34" charset="0"/>
              </a:rPr>
              <a:t> language.</a:t>
            </a:r>
            <a:r>
              <a:rPr lang="de-DE" sz="1600" dirty="0" smtClean="0">
                <a:solidFill>
                  <a:schemeClr val="accent3">
                    <a:lumMod val="65000"/>
                  </a:schemeClr>
                </a:solidFill>
                <a:latin typeface="Arial" pitchFamily="34" charset="0"/>
              </a:rPr>
              <a:t/>
            </a:r>
            <a:br>
              <a:rPr lang="de-DE" sz="1600" dirty="0" smtClean="0">
                <a:solidFill>
                  <a:schemeClr val="accent3">
                    <a:lumMod val="65000"/>
                  </a:schemeClr>
                </a:solidFill>
                <a:latin typeface="Arial" pitchFamily="34" charset="0"/>
              </a:rPr>
            </a:br>
            <a:endParaRPr lang="de-DE" sz="1600" dirty="0" smtClean="0">
              <a:solidFill>
                <a:schemeClr val="accent3">
                  <a:lumMod val="65000"/>
                </a:schemeClr>
              </a:solidFill>
              <a:latin typeface="Arial" pitchFamily="34" charset="0"/>
            </a:endParaRPr>
          </a:p>
          <a:p>
            <a:pPr marL="180975" indent="-180975" defTabSz="470356">
              <a:lnSpc>
                <a:spcPct val="150000"/>
              </a:lnSpc>
              <a:defRPr/>
            </a:pPr>
            <a:r>
              <a:rPr lang="de-DE" sz="1600" dirty="0" smtClean="0">
                <a:solidFill>
                  <a:srgbClr val="FFC000"/>
                </a:solidFill>
                <a:latin typeface="Arial" pitchFamily="34" charset="0"/>
              </a:rPr>
              <a:t>&gt; </a:t>
            </a:r>
            <a:r>
              <a:rPr lang="en-US" sz="1600" dirty="0" smtClean="0">
                <a:solidFill>
                  <a:schemeClr val="bg1">
                    <a:lumMod val="50000"/>
                  </a:schemeClr>
                </a:solidFill>
                <a:latin typeface="Arial" pitchFamily="34" charset="0"/>
              </a:rPr>
              <a:t>Grid generation and post-processing (see left) using </a:t>
            </a:r>
            <a:r>
              <a:rPr lang="en-US" sz="1600" dirty="0" smtClean="0">
                <a:solidFill>
                  <a:schemeClr val="bg1">
                    <a:lumMod val="50000"/>
                  </a:schemeClr>
                </a:solidFill>
                <a:latin typeface="Arial" pitchFamily="34" charset="0"/>
                <a:hlinkClick r:id="rId3" action="ppaction://hlinksldjump"/>
              </a:rPr>
              <a:t>XRG Score</a:t>
            </a:r>
            <a:r>
              <a:rPr lang="en-US" sz="1600" dirty="0" smtClean="0">
                <a:solidFill>
                  <a:schemeClr val="bg1">
                    <a:lumMod val="50000"/>
                  </a:schemeClr>
                </a:solidFill>
                <a:latin typeface="Arial" pitchFamily="34" charset="0"/>
              </a:rPr>
              <a:t>.</a:t>
            </a:r>
            <a:endParaRPr lang="en-US" sz="1600" dirty="0">
              <a:solidFill>
                <a:schemeClr val="bg1">
                  <a:lumMod val="50000"/>
                </a:schemeClr>
              </a:solidFill>
              <a:latin typeface="Arial" pitchFamily="34" charset="0"/>
            </a:endParaRPr>
          </a:p>
        </p:txBody>
      </p:sp>
    </p:spTree>
    <p:extLst>
      <p:ext uri="{BB962C8B-B14F-4D97-AF65-F5344CB8AC3E}">
        <p14:creationId xmlns:p14="http://schemas.microsoft.com/office/powerpoint/2010/main" val="30417235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idx="10"/>
          </p:nvPr>
        </p:nvSpPr>
        <p:spPr/>
        <p:txBody>
          <a:bodyPr/>
          <a:lstStyle/>
          <a:p>
            <a:pPr>
              <a:defRPr/>
            </a:pPr>
            <a:r>
              <a:rPr lang="en-US" smtClean="0"/>
              <a:t>06.06.2018</a:t>
            </a:r>
            <a:endParaRPr lang="en-GB" dirty="0"/>
          </a:p>
        </p:txBody>
      </p:sp>
      <p:sp>
        <p:nvSpPr>
          <p:cNvPr id="5" name="Fußzeilenplatzhalter 4"/>
          <p:cNvSpPr>
            <a:spLocks noGrp="1"/>
          </p:cNvSpPr>
          <p:nvPr>
            <p:ph type="ftr" idx="11"/>
          </p:nvPr>
        </p:nvSpPr>
        <p:spPr/>
        <p:txBody>
          <a:bodyPr/>
          <a:lstStyle/>
          <a:p>
            <a:pPr>
              <a:defRPr/>
            </a:pPr>
            <a:r>
              <a:rPr lang="en-GB" smtClean="0"/>
              <a:t>XRG Company Presentation</a:t>
            </a:r>
            <a:endParaRPr lang="en-GB" dirty="0"/>
          </a:p>
        </p:txBody>
      </p:sp>
      <p:sp>
        <p:nvSpPr>
          <p:cNvPr id="6" name="Foliennummernplatzhalter 5"/>
          <p:cNvSpPr>
            <a:spLocks noGrp="1"/>
          </p:cNvSpPr>
          <p:nvPr>
            <p:ph type="sldNum" idx="12"/>
          </p:nvPr>
        </p:nvSpPr>
        <p:spPr/>
        <p:txBody>
          <a:bodyPr/>
          <a:lstStyle/>
          <a:p>
            <a:pPr>
              <a:defRPr/>
            </a:pPr>
            <a:fld id="{999649BE-4669-4910-AD43-0373D0EB5276}" type="slidenum">
              <a:rPr lang="en-GB" smtClean="0"/>
              <a:pPr>
                <a:defRPr/>
              </a:pPr>
              <a:t>12</a:t>
            </a:fld>
            <a:endParaRPr lang="en-GB" dirty="0"/>
          </a:p>
        </p:txBody>
      </p:sp>
      <p:sp>
        <p:nvSpPr>
          <p:cNvPr id="7" name="Titel 6"/>
          <p:cNvSpPr>
            <a:spLocks noGrp="1"/>
          </p:cNvSpPr>
          <p:nvPr>
            <p:ph type="title"/>
          </p:nvPr>
        </p:nvSpPr>
        <p:spPr/>
        <p:txBody>
          <a:bodyPr/>
          <a:lstStyle/>
          <a:p>
            <a:r>
              <a:rPr lang="en-US" dirty="0" smtClean="0"/>
              <a:t>Liquid Hydraulic Networks</a:t>
            </a:r>
            <a:endParaRPr lang="en-US" dirty="0"/>
          </a:p>
        </p:txBody>
      </p:sp>
      <p:sp>
        <p:nvSpPr>
          <p:cNvPr id="8" name="Rechteck 7"/>
          <p:cNvSpPr/>
          <p:nvPr/>
        </p:nvSpPr>
        <p:spPr bwMode="auto">
          <a:xfrm>
            <a:off x="3573463" y="1376040"/>
            <a:ext cx="2784475" cy="433388"/>
          </a:xfrm>
          <a:prstGeom prst="rect">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sp>
        <p:nvSpPr>
          <p:cNvPr id="9" name="Abgerundetes Rechteck 8"/>
          <p:cNvSpPr/>
          <p:nvPr/>
        </p:nvSpPr>
        <p:spPr bwMode="auto">
          <a:xfrm>
            <a:off x="3584575" y="1772915"/>
            <a:ext cx="5976938" cy="4032349"/>
          </a:xfrm>
          <a:prstGeom prst="roundRect">
            <a:avLst>
              <a:gd name="adj" fmla="val 0"/>
            </a:avLst>
          </a:prstGeom>
          <a:gradFill>
            <a:gsLst>
              <a:gs pos="0">
                <a:schemeClr val="bg1"/>
              </a:gs>
              <a:gs pos="80000">
                <a:schemeClr val="accent3">
                  <a:shade val="93000"/>
                  <a:satMod val="130000"/>
                </a:schemeClr>
              </a:gs>
              <a:gs pos="100000">
                <a:schemeClr val="bg1">
                  <a:lumMod val="95000"/>
                </a:schemeClr>
              </a:gs>
            </a:gsLs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11" name="Textfeld 10"/>
          <p:cNvSpPr txBox="1"/>
          <p:nvPr/>
        </p:nvSpPr>
        <p:spPr>
          <a:xfrm>
            <a:off x="3692525" y="1401440"/>
            <a:ext cx="2520950" cy="368300"/>
          </a:xfrm>
          <a:prstGeom prst="rect">
            <a:avLst/>
          </a:prstGeom>
          <a:noFill/>
        </p:spPr>
        <p:txBody>
          <a:bodyPr>
            <a:spAutoFit/>
          </a:bodyPr>
          <a:lstStyle/>
          <a:p>
            <a:pPr defTabSz="470356">
              <a:defRPr/>
            </a:pPr>
            <a:r>
              <a:rPr lang="de-DE" dirty="0" smtClean="0">
                <a:solidFill>
                  <a:schemeClr val="bg1">
                    <a:lumMod val="50000"/>
                  </a:schemeClr>
                </a:solidFill>
                <a:latin typeface="Arial" pitchFamily="34" charset="0"/>
              </a:rPr>
              <a:t>COOLING CIRCUIT</a:t>
            </a:r>
            <a:endParaRPr lang="en-GB" dirty="0">
              <a:solidFill>
                <a:schemeClr val="bg1">
                  <a:lumMod val="50000"/>
                </a:schemeClr>
              </a:solidFill>
              <a:latin typeface="Arial" pitchFamily="34" charset="0"/>
            </a:endParaRPr>
          </a:p>
        </p:txBody>
      </p:sp>
      <p:sp>
        <p:nvSpPr>
          <p:cNvPr id="12" name="Textfeld 11"/>
          <p:cNvSpPr txBox="1"/>
          <p:nvPr/>
        </p:nvSpPr>
        <p:spPr>
          <a:xfrm>
            <a:off x="200025" y="908720"/>
            <a:ext cx="3276600" cy="5632311"/>
          </a:xfrm>
          <a:prstGeom prst="rect">
            <a:avLst/>
          </a:prstGeom>
          <a:noFill/>
        </p:spPr>
        <p:txBody>
          <a:bodyPr>
            <a:spAutoFit/>
          </a:bodyPr>
          <a:lstStyle/>
          <a:p>
            <a:pPr marL="180975" indent="-180975" defTabSz="470356">
              <a:lnSpc>
                <a:spcPct val="150000"/>
              </a:lnSpc>
              <a:defRPr/>
            </a:pPr>
            <a:r>
              <a:rPr lang="en-GB" sz="1600" dirty="0">
                <a:solidFill>
                  <a:srgbClr val="FFC000"/>
                </a:solidFill>
                <a:latin typeface="Arial" pitchFamily="34" charset="0"/>
              </a:rPr>
              <a:t>&gt; </a:t>
            </a:r>
            <a:r>
              <a:rPr lang="en-GB" sz="1600" dirty="0" smtClean="0">
                <a:solidFill>
                  <a:schemeClr val="bg1">
                    <a:lumMod val="50000"/>
                  </a:schemeClr>
                </a:solidFill>
                <a:latin typeface="Arial" pitchFamily="34" charset="0"/>
              </a:rPr>
              <a:t>The </a:t>
            </a:r>
            <a:r>
              <a:rPr lang="en-GB" sz="1600" dirty="0" err="1" smtClean="0">
                <a:solidFill>
                  <a:schemeClr val="bg1">
                    <a:lumMod val="50000"/>
                  </a:schemeClr>
                </a:solidFill>
                <a:latin typeface="Arial" pitchFamily="34" charset="0"/>
              </a:rPr>
              <a:t>XRGLibrary</a:t>
            </a:r>
            <a:r>
              <a:rPr lang="en-GB" sz="1600" dirty="0" smtClean="0">
                <a:solidFill>
                  <a:schemeClr val="bg1">
                    <a:lumMod val="50000"/>
                  </a:schemeClr>
                </a:solidFill>
                <a:latin typeface="Arial" pitchFamily="34" charset="0"/>
              </a:rPr>
              <a:t> </a:t>
            </a:r>
            <a:r>
              <a:rPr lang="en-GB" sz="1600" dirty="0" err="1" smtClean="0">
                <a:solidFill>
                  <a:schemeClr val="bg1">
                    <a:lumMod val="50000"/>
                  </a:schemeClr>
                </a:solidFill>
                <a:latin typeface="Arial" pitchFamily="34" charset="0"/>
              </a:rPr>
              <a:t>Hydronics</a:t>
            </a:r>
            <a:r>
              <a:rPr lang="de-DE" sz="1600" baseline="30000" dirty="0">
                <a:solidFill>
                  <a:schemeClr val="bg1">
                    <a:lumMod val="50000"/>
                  </a:schemeClr>
                </a:solidFill>
                <a:latin typeface="Arial" pitchFamily="34" charset="0"/>
              </a:rPr>
              <a:t>TM</a:t>
            </a:r>
            <a:r>
              <a:rPr lang="en-GB" sz="1600" dirty="0" smtClean="0">
                <a:solidFill>
                  <a:schemeClr val="bg1">
                    <a:lumMod val="50000"/>
                  </a:schemeClr>
                </a:solidFill>
                <a:latin typeface="Arial" pitchFamily="34" charset="0"/>
              </a:rPr>
              <a:t> enables the modelling of liquid fluid circuits.</a:t>
            </a:r>
            <a:r>
              <a:rPr lang="en-GB" sz="1600" dirty="0">
                <a:solidFill>
                  <a:srgbClr val="FFC000"/>
                </a:solidFill>
                <a:latin typeface="Arial" pitchFamily="34" charset="0"/>
              </a:rPr>
              <a:t/>
            </a:r>
            <a:br>
              <a:rPr lang="en-GB" sz="1600" dirty="0">
                <a:solidFill>
                  <a:srgbClr val="FFC000"/>
                </a:solidFill>
                <a:latin typeface="Arial" pitchFamily="34" charset="0"/>
              </a:rPr>
            </a:br>
            <a:endParaRPr lang="en-GB" sz="1600" dirty="0">
              <a:solidFill>
                <a:srgbClr val="FFC000"/>
              </a:solidFill>
              <a:latin typeface="Arial" pitchFamily="34" charset="0"/>
            </a:endParaRPr>
          </a:p>
          <a:p>
            <a:pPr marL="180975" indent="-180975" defTabSz="470356">
              <a:lnSpc>
                <a:spcPct val="150000"/>
              </a:lnSpc>
              <a:defRPr/>
            </a:pPr>
            <a:r>
              <a:rPr lang="en-GB" sz="1600" dirty="0" smtClean="0">
                <a:solidFill>
                  <a:srgbClr val="FFC000"/>
                </a:solidFill>
                <a:latin typeface="Arial" pitchFamily="34" charset="0"/>
              </a:rPr>
              <a:t>&gt; </a:t>
            </a:r>
            <a:r>
              <a:rPr lang="en-GB" sz="1600" dirty="0" smtClean="0">
                <a:solidFill>
                  <a:schemeClr val="bg1">
                    <a:lumMod val="50000"/>
                  </a:schemeClr>
                </a:solidFill>
                <a:latin typeface="Arial" pitchFamily="34" charset="0"/>
              </a:rPr>
              <a:t>Detailed pressure loss and heat transfer functions for most common components. </a:t>
            </a:r>
          </a:p>
          <a:p>
            <a:pPr marL="180975" indent="-180975" defTabSz="470356">
              <a:lnSpc>
                <a:spcPct val="150000"/>
              </a:lnSpc>
              <a:defRPr/>
            </a:pPr>
            <a:endParaRPr lang="en-GB" sz="1600" dirty="0" smtClean="0">
              <a:solidFill>
                <a:srgbClr val="FFC000"/>
              </a:solidFill>
              <a:latin typeface="Arial" pitchFamily="34" charset="0"/>
            </a:endParaRPr>
          </a:p>
          <a:p>
            <a:pPr marL="180975" indent="-180975" defTabSz="470356">
              <a:lnSpc>
                <a:spcPct val="150000"/>
              </a:lnSpc>
              <a:defRPr/>
            </a:pPr>
            <a:r>
              <a:rPr lang="en-GB" sz="1600" dirty="0">
                <a:solidFill>
                  <a:srgbClr val="FFC000"/>
                </a:solidFill>
                <a:latin typeface="Arial" pitchFamily="34" charset="0"/>
              </a:rPr>
              <a:t>&gt; </a:t>
            </a:r>
            <a:r>
              <a:rPr lang="en-GB" sz="1600" dirty="0" smtClean="0">
                <a:solidFill>
                  <a:schemeClr val="bg1">
                    <a:lumMod val="50000"/>
                  </a:schemeClr>
                </a:solidFill>
                <a:latin typeface="Arial" pitchFamily="34" charset="0"/>
              </a:rPr>
              <a:t>Compatible with </a:t>
            </a:r>
            <a:r>
              <a:rPr lang="en-GB" sz="1600" dirty="0" err="1" smtClean="0">
                <a:solidFill>
                  <a:schemeClr val="bg1">
                    <a:lumMod val="50000"/>
                  </a:schemeClr>
                </a:solidFill>
                <a:latin typeface="Arial" pitchFamily="34" charset="0"/>
              </a:rPr>
              <a:t>Modelica.Fluid</a:t>
            </a:r>
            <a:r>
              <a:rPr lang="en-GB" sz="1600" dirty="0" smtClean="0">
                <a:solidFill>
                  <a:schemeClr val="bg1">
                    <a:lumMod val="50000"/>
                  </a:schemeClr>
                </a:solidFill>
                <a:latin typeface="Arial" pitchFamily="34" charset="0"/>
              </a:rPr>
              <a:t> and </a:t>
            </a:r>
            <a:r>
              <a:rPr lang="en-GB" sz="1600" dirty="0" err="1" smtClean="0">
                <a:solidFill>
                  <a:schemeClr val="bg1">
                    <a:lumMod val="50000"/>
                  </a:schemeClr>
                </a:solidFill>
                <a:latin typeface="Arial" pitchFamily="34" charset="0"/>
              </a:rPr>
              <a:t>AirConditioning</a:t>
            </a:r>
            <a:r>
              <a:rPr lang="en-GB" sz="1600" dirty="0" smtClean="0">
                <a:solidFill>
                  <a:schemeClr val="bg1">
                    <a:lumMod val="50000"/>
                  </a:schemeClr>
                </a:solidFill>
                <a:latin typeface="Arial" pitchFamily="34" charset="0"/>
              </a:rPr>
              <a:t> Library</a:t>
            </a:r>
            <a:r>
              <a:rPr lang="de-DE" sz="1600" baseline="30000" dirty="0">
                <a:solidFill>
                  <a:schemeClr val="bg1">
                    <a:lumMod val="50000"/>
                  </a:schemeClr>
                </a:solidFill>
                <a:latin typeface="Arial" pitchFamily="34" charset="0"/>
              </a:rPr>
              <a:t>TM</a:t>
            </a:r>
            <a:r>
              <a:rPr lang="en-GB" sz="1600" dirty="0" smtClean="0">
                <a:solidFill>
                  <a:schemeClr val="bg1">
                    <a:lumMod val="50000"/>
                  </a:schemeClr>
                </a:solidFill>
                <a:latin typeface="Arial" pitchFamily="34" charset="0"/>
              </a:rPr>
              <a:t>. In the last case an </a:t>
            </a:r>
            <a:r>
              <a:rPr lang="en-GB" sz="1600" dirty="0">
                <a:solidFill>
                  <a:schemeClr val="bg1">
                    <a:lumMod val="50000"/>
                  </a:schemeClr>
                </a:solidFill>
                <a:latin typeface="Arial" pitchFamily="34" charset="0"/>
              </a:rPr>
              <a:t>Add-on library </a:t>
            </a:r>
            <a:r>
              <a:rPr lang="en-GB" sz="1600" dirty="0" smtClean="0">
                <a:solidFill>
                  <a:schemeClr val="bg1">
                    <a:lumMod val="50000"/>
                  </a:schemeClr>
                </a:solidFill>
                <a:latin typeface="Arial" pitchFamily="34" charset="0"/>
              </a:rPr>
              <a:t>provides adaptions of </a:t>
            </a:r>
            <a:r>
              <a:rPr lang="en-GB" sz="1600" dirty="0" err="1" smtClean="0">
                <a:solidFill>
                  <a:schemeClr val="bg1">
                    <a:lumMod val="50000"/>
                  </a:schemeClr>
                </a:solidFill>
                <a:latin typeface="Arial" pitchFamily="34" charset="0"/>
              </a:rPr>
              <a:t>AirConditioning</a:t>
            </a:r>
            <a:r>
              <a:rPr lang="en-GB" sz="1600" dirty="0">
                <a:solidFill>
                  <a:schemeClr val="bg1">
                    <a:lumMod val="50000"/>
                  </a:schemeClr>
                </a:solidFill>
                <a:latin typeface="Arial" pitchFamily="34" charset="0"/>
              </a:rPr>
              <a:t> </a:t>
            </a:r>
            <a:r>
              <a:rPr lang="en-GB" sz="1600" dirty="0" smtClean="0">
                <a:solidFill>
                  <a:schemeClr val="bg1">
                    <a:lumMod val="50000"/>
                  </a:schemeClr>
                </a:solidFill>
                <a:latin typeface="Arial" pitchFamily="34" charset="0"/>
              </a:rPr>
              <a:t>liquid media models.</a:t>
            </a:r>
            <a:endParaRPr lang="en-GB" sz="1600" dirty="0">
              <a:solidFill>
                <a:schemeClr val="bg1">
                  <a:lumMod val="50000"/>
                </a:schemeClr>
              </a:solidFill>
              <a:latin typeface="Arial" pitchFamily="34" charset="0"/>
            </a:endParaRPr>
          </a:p>
        </p:txBody>
      </p:sp>
      <p:pic>
        <p:nvPicPr>
          <p:cNvPr id="2" name="Grafik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51668" y="1988840"/>
            <a:ext cx="5442752" cy="3578796"/>
          </a:xfrm>
          <a:prstGeom prst="rect">
            <a:avLst/>
          </a:prstGeom>
        </p:spPr>
      </p:pic>
    </p:spTree>
    <p:extLst>
      <p:ext uri="{BB962C8B-B14F-4D97-AF65-F5344CB8AC3E}">
        <p14:creationId xmlns:p14="http://schemas.microsoft.com/office/powerpoint/2010/main" val="10670570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idx="10"/>
          </p:nvPr>
        </p:nvSpPr>
        <p:spPr/>
        <p:txBody>
          <a:bodyPr/>
          <a:lstStyle/>
          <a:p>
            <a:pPr>
              <a:defRPr/>
            </a:pPr>
            <a:r>
              <a:rPr lang="en-US" smtClean="0"/>
              <a:t>06.06.2018</a:t>
            </a:r>
            <a:endParaRPr lang="en-GB" dirty="0"/>
          </a:p>
        </p:txBody>
      </p:sp>
      <p:sp>
        <p:nvSpPr>
          <p:cNvPr id="5" name="Fußzeilenplatzhalter 4"/>
          <p:cNvSpPr>
            <a:spLocks noGrp="1"/>
          </p:cNvSpPr>
          <p:nvPr>
            <p:ph type="ftr" idx="11"/>
          </p:nvPr>
        </p:nvSpPr>
        <p:spPr/>
        <p:txBody>
          <a:bodyPr/>
          <a:lstStyle/>
          <a:p>
            <a:pPr>
              <a:defRPr/>
            </a:pPr>
            <a:r>
              <a:rPr lang="en-GB" smtClean="0"/>
              <a:t>XRG Company Presentation</a:t>
            </a:r>
            <a:endParaRPr lang="en-GB" dirty="0"/>
          </a:p>
        </p:txBody>
      </p:sp>
      <p:sp>
        <p:nvSpPr>
          <p:cNvPr id="6" name="Foliennummernplatzhalter 5"/>
          <p:cNvSpPr>
            <a:spLocks noGrp="1"/>
          </p:cNvSpPr>
          <p:nvPr>
            <p:ph type="sldNum" idx="12"/>
          </p:nvPr>
        </p:nvSpPr>
        <p:spPr/>
        <p:txBody>
          <a:bodyPr/>
          <a:lstStyle/>
          <a:p>
            <a:pPr>
              <a:defRPr/>
            </a:pPr>
            <a:fld id="{999649BE-4669-4910-AD43-0373D0EB5276}" type="slidenum">
              <a:rPr lang="en-GB" smtClean="0"/>
              <a:pPr>
                <a:defRPr/>
              </a:pPr>
              <a:t>13</a:t>
            </a:fld>
            <a:endParaRPr lang="en-GB" dirty="0"/>
          </a:p>
        </p:txBody>
      </p:sp>
      <p:sp>
        <p:nvSpPr>
          <p:cNvPr id="7" name="Titel 6"/>
          <p:cNvSpPr>
            <a:spLocks noGrp="1"/>
          </p:cNvSpPr>
          <p:nvPr>
            <p:ph type="title"/>
          </p:nvPr>
        </p:nvSpPr>
        <p:spPr/>
        <p:txBody>
          <a:bodyPr/>
          <a:lstStyle/>
          <a:p>
            <a:r>
              <a:rPr lang="en-US" dirty="0" smtClean="0"/>
              <a:t>HVAC Systems</a:t>
            </a:r>
            <a:endParaRPr lang="en-US" dirty="0"/>
          </a:p>
        </p:txBody>
      </p:sp>
      <p:sp>
        <p:nvSpPr>
          <p:cNvPr id="8" name="Rechteck 7"/>
          <p:cNvSpPr/>
          <p:nvPr/>
        </p:nvSpPr>
        <p:spPr bwMode="auto">
          <a:xfrm>
            <a:off x="3573463" y="1016000"/>
            <a:ext cx="2784475" cy="433388"/>
          </a:xfrm>
          <a:prstGeom prst="rect">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sp>
        <p:nvSpPr>
          <p:cNvPr id="11" name="Textfeld 10"/>
          <p:cNvSpPr txBox="1"/>
          <p:nvPr/>
        </p:nvSpPr>
        <p:spPr>
          <a:xfrm>
            <a:off x="3692525" y="1041400"/>
            <a:ext cx="2520950" cy="368300"/>
          </a:xfrm>
          <a:prstGeom prst="rect">
            <a:avLst/>
          </a:prstGeom>
          <a:noFill/>
        </p:spPr>
        <p:txBody>
          <a:bodyPr>
            <a:spAutoFit/>
          </a:bodyPr>
          <a:lstStyle/>
          <a:p>
            <a:pPr defTabSz="470356">
              <a:defRPr/>
            </a:pPr>
            <a:r>
              <a:rPr lang="de-DE" dirty="0" smtClean="0">
                <a:solidFill>
                  <a:schemeClr val="bg1">
                    <a:lumMod val="50000"/>
                  </a:schemeClr>
                </a:solidFill>
                <a:latin typeface="Arial" pitchFamily="34" charset="0"/>
              </a:rPr>
              <a:t>HEATING SYSTEM</a:t>
            </a:r>
            <a:endParaRPr lang="en-GB" dirty="0">
              <a:solidFill>
                <a:schemeClr val="bg1">
                  <a:lumMod val="50000"/>
                </a:schemeClr>
              </a:solidFill>
              <a:latin typeface="Arial" pitchFamily="34" charset="0"/>
            </a:endParaRPr>
          </a:p>
        </p:txBody>
      </p:sp>
      <p:sp>
        <p:nvSpPr>
          <p:cNvPr id="12" name="Textfeld 11"/>
          <p:cNvSpPr txBox="1"/>
          <p:nvPr/>
        </p:nvSpPr>
        <p:spPr>
          <a:xfrm>
            <a:off x="200025" y="908720"/>
            <a:ext cx="3276600" cy="5632311"/>
          </a:xfrm>
          <a:prstGeom prst="rect">
            <a:avLst/>
          </a:prstGeom>
          <a:noFill/>
        </p:spPr>
        <p:txBody>
          <a:bodyPr>
            <a:spAutoFit/>
          </a:bodyPr>
          <a:lstStyle/>
          <a:p>
            <a:pPr marL="180975" indent="-180975" defTabSz="470356">
              <a:lnSpc>
                <a:spcPct val="150000"/>
              </a:lnSpc>
              <a:defRPr/>
            </a:pPr>
            <a:r>
              <a:rPr lang="en-GB" sz="1600" dirty="0">
                <a:solidFill>
                  <a:srgbClr val="FFC000"/>
                </a:solidFill>
                <a:latin typeface="Arial" pitchFamily="34" charset="0"/>
              </a:rPr>
              <a:t>&gt; </a:t>
            </a:r>
            <a:r>
              <a:rPr lang="en-GB" sz="1600" dirty="0" smtClean="0">
                <a:solidFill>
                  <a:schemeClr val="bg1">
                    <a:lumMod val="50000"/>
                  </a:schemeClr>
                </a:solidFill>
                <a:latin typeface="Arial" pitchFamily="34" charset="0"/>
              </a:rPr>
              <a:t>The </a:t>
            </a:r>
            <a:r>
              <a:rPr lang="en-GB" sz="1600" dirty="0" err="1" smtClean="0">
                <a:solidFill>
                  <a:schemeClr val="bg1">
                    <a:lumMod val="50000"/>
                  </a:schemeClr>
                </a:solidFill>
                <a:latin typeface="Arial" pitchFamily="34" charset="0"/>
              </a:rPr>
              <a:t>HVACLib</a:t>
            </a:r>
            <a:r>
              <a:rPr lang="en-GB" sz="1600" dirty="0" smtClean="0">
                <a:solidFill>
                  <a:schemeClr val="bg1">
                    <a:lumMod val="50000"/>
                  </a:schemeClr>
                </a:solidFill>
                <a:latin typeface="Arial" pitchFamily="34" charset="0"/>
              </a:rPr>
              <a:t> allows the fastest transient whole-year simulations within a few minutes.</a:t>
            </a:r>
            <a:r>
              <a:rPr lang="en-GB" sz="1600" dirty="0">
                <a:solidFill>
                  <a:srgbClr val="FFC000"/>
                </a:solidFill>
                <a:latin typeface="Arial" pitchFamily="34" charset="0"/>
              </a:rPr>
              <a:t/>
            </a:r>
            <a:br>
              <a:rPr lang="en-GB" sz="1600" dirty="0">
                <a:solidFill>
                  <a:srgbClr val="FFC000"/>
                </a:solidFill>
                <a:latin typeface="Arial" pitchFamily="34" charset="0"/>
              </a:rPr>
            </a:br>
            <a:endParaRPr lang="en-GB" sz="1600" dirty="0">
              <a:solidFill>
                <a:srgbClr val="FFC000"/>
              </a:solidFill>
              <a:latin typeface="Arial" pitchFamily="34" charset="0"/>
            </a:endParaRPr>
          </a:p>
          <a:p>
            <a:pPr marL="180975" indent="-180975" defTabSz="470356">
              <a:lnSpc>
                <a:spcPct val="150000"/>
              </a:lnSpc>
              <a:defRPr/>
            </a:pPr>
            <a:r>
              <a:rPr lang="en-GB" sz="1600" dirty="0" smtClean="0">
                <a:solidFill>
                  <a:srgbClr val="FFC000"/>
                </a:solidFill>
                <a:latin typeface="Arial" pitchFamily="34" charset="0"/>
              </a:rPr>
              <a:t>&gt; </a:t>
            </a:r>
            <a:r>
              <a:rPr lang="en-GB" sz="1600" dirty="0" smtClean="0">
                <a:solidFill>
                  <a:schemeClr val="bg1">
                    <a:lumMod val="50000"/>
                  </a:schemeClr>
                </a:solidFill>
                <a:latin typeface="Arial" pitchFamily="34" charset="0"/>
              </a:rPr>
              <a:t>Systematic parameter optimization through mathematical algorithms (e.g., using XRG’s </a:t>
            </a:r>
            <a:r>
              <a:rPr lang="en-GB" sz="1600" dirty="0" err="1" smtClean="0">
                <a:solidFill>
                  <a:schemeClr val="bg1">
                    <a:lumMod val="50000"/>
                  </a:schemeClr>
                </a:solidFill>
                <a:latin typeface="Arial" pitchFamily="34" charset="0"/>
                <a:hlinkClick r:id="rId2" action="ppaction://hlinksldjump"/>
              </a:rPr>
              <a:t>ModelOpt</a:t>
            </a:r>
            <a:r>
              <a:rPr lang="en-GB" sz="1600" dirty="0" smtClean="0">
                <a:solidFill>
                  <a:schemeClr val="bg1">
                    <a:lumMod val="50000"/>
                  </a:schemeClr>
                </a:solidFill>
                <a:latin typeface="Arial" pitchFamily="34" charset="0"/>
              </a:rPr>
              <a:t> tool). </a:t>
            </a:r>
          </a:p>
          <a:p>
            <a:pPr marL="180975" indent="-180975" defTabSz="470356">
              <a:lnSpc>
                <a:spcPct val="150000"/>
              </a:lnSpc>
              <a:defRPr/>
            </a:pPr>
            <a:endParaRPr lang="en-GB" sz="1600" dirty="0" smtClean="0">
              <a:solidFill>
                <a:srgbClr val="FFC000"/>
              </a:solidFill>
              <a:latin typeface="Arial" pitchFamily="34" charset="0"/>
            </a:endParaRPr>
          </a:p>
          <a:p>
            <a:pPr marL="180975" indent="-180975" defTabSz="470356">
              <a:lnSpc>
                <a:spcPct val="150000"/>
              </a:lnSpc>
              <a:defRPr/>
            </a:pPr>
            <a:r>
              <a:rPr lang="en-GB" sz="1600" dirty="0">
                <a:solidFill>
                  <a:srgbClr val="FFC000"/>
                </a:solidFill>
                <a:latin typeface="Arial" pitchFamily="34" charset="0"/>
              </a:rPr>
              <a:t>&gt; </a:t>
            </a:r>
            <a:r>
              <a:rPr lang="en-GB" sz="1600" dirty="0" smtClean="0">
                <a:solidFill>
                  <a:schemeClr val="bg1">
                    <a:lumMod val="50000"/>
                  </a:schemeClr>
                </a:solidFill>
                <a:latin typeface="Arial" pitchFamily="34" charset="0"/>
              </a:rPr>
              <a:t>License includes </a:t>
            </a:r>
            <a:r>
              <a:rPr lang="en-GB" sz="1600" dirty="0" err="1" smtClean="0">
                <a:solidFill>
                  <a:schemeClr val="bg1">
                    <a:lumMod val="50000"/>
                  </a:schemeClr>
                </a:solidFill>
                <a:latin typeface="Arial" pitchFamily="34" charset="0"/>
                <a:hlinkClick r:id="rId3" action="ppaction://hlinksldjump"/>
              </a:rPr>
              <a:t>HumanComfort</a:t>
            </a:r>
            <a:r>
              <a:rPr lang="en-GB" sz="1600" dirty="0" smtClean="0">
                <a:solidFill>
                  <a:schemeClr val="bg1">
                    <a:lumMod val="50000"/>
                  </a:schemeClr>
                </a:solidFill>
                <a:latin typeface="Arial" pitchFamily="34" charset="0"/>
                <a:hlinkClick r:id="rId3" action="ppaction://hlinksldjump"/>
              </a:rPr>
              <a:t> Library</a:t>
            </a:r>
            <a:r>
              <a:rPr lang="de-DE" sz="1600" baseline="30000" dirty="0">
                <a:solidFill>
                  <a:schemeClr val="bg1">
                    <a:lumMod val="50000"/>
                  </a:schemeClr>
                </a:solidFill>
                <a:latin typeface="Arial" pitchFamily="34" charset="0"/>
                <a:hlinkClick r:id="rId3" action="ppaction://hlinksldjump"/>
              </a:rPr>
              <a:t>TM</a:t>
            </a:r>
            <a:r>
              <a:rPr lang="en-GB" sz="1600" dirty="0" smtClean="0">
                <a:solidFill>
                  <a:schemeClr val="bg1">
                    <a:lumMod val="50000"/>
                  </a:schemeClr>
                </a:solidFill>
                <a:latin typeface="Arial" pitchFamily="34" charset="0"/>
              </a:rPr>
              <a:t> for combined building simulation (see animation).</a:t>
            </a:r>
            <a:endParaRPr lang="en-GB" sz="1600" dirty="0">
              <a:solidFill>
                <a:schemeClr val="bg1">
                  <a:lumMod val="50000"/>
                </a:schemeClr>
              </a:solidFill>
              <a:latin typeface="Arial" pitchFamily="34" charset="0"/>
            </a:endParaRPr>
          </a:p>
        </p:txBody>
      </p:sp>
      <p:sp>
        <p:nvSpPr>
          <p:cNvPr id="14" name="Abgerundetes Rechteck 13"/>
          <p:cNvSpPr/>
          <p:nvPr/>
        </p:nvSpPr>
        <p:spPr bwMode="auto">
          <a:xfrm>
            <a:off x="3584575" y="1412875"/>
            <a:ext cx="5976938" cy="4679950"/>
          </a:xfrm>
          <a:prstGeom prst="roundRect">
            <a:avLst>
              <a:gd name="adj" fmla="val 0"/>
            </a:avLst>
          </a:prstGeom>
          <a:gradFill>
            <a:gsLst>
              <a:gs pos="0">
                <a:schemeClr val="bg1"/>
              </a:gs>
              <a:gs pos="80000">
                <a:schemeClr val="accent3">
                  <a:shade val="93000"/>
                  <a:satMod val="130000"/>
                </a:schemeClr>
              </a:gs>
              <a:gs pos="100000">
                <a:schemeClr val="bg1">
                  <a:lumMod val="95000"/>
                </a:schemeClr>
              </a:gs>
            </a:gsLs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pic>
        <p:nvPicPr>
          <p:cNvPr id="15" name="Grafik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6458" y="1646973"/>
            <a:ext cx="5712179" cy="4284134"/>
          </a:xfrm>
          <a:prstGeom prst="rect">
            <a:avLst/>
          </a:prstGeom>
        </p:spPr>
      </p:pic>
    </p:spTree>
    <p:extLst>
      <p:ext uri="{BB962C8B-B14F-4D97-AF65-F5344CB8AC3E}">
        <p14:creationId xmlns:p14="http://schemas.microsoft.com/office/powerpoint/2010/main" val="18023764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bwMode="auto">
          <a:xfrm>
            <a:off x="3573463" y="1016000"/>
            <a:ext cx="2784475" cy="433388"/>
          </a:xfrm>
          <a:prstGeom prst="rect">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sp>
        <p:nvSpPr>
          <p:cNvPr id="9" name="Abgerundetes Rechteck 8"/>
          <p:cNvSpPr/>
          <p:nvPr/>
        </p:nvSpPr>
        <p:spPr bwMode="auto">
          <a:xfrm>
            <a:off x="3584575" y="1412875"/>
            <a:ext cx="5976938" cy="4679950"/>
          </a:xfrm>
          <a:prstGeom prst="roundRect">
            <a:avLst>
              <a:gd name="adj" fmla="val 0"/>
            </a:avLst>
          </a:prstGeom>
          <a:gradFill>
            <a:gsLst>
              <a:gs pos="0">
                <a:schemeClr val="bg1"/>
              </a:gs>
              <a:gs pos="80000">
                <a:schemeClr val="accent3">
                  <a:shade val="93000"/>
                  <a:satMod val="130000"/>
                </a:schemeClr>
              </a:gs>
              <a:gs pos="100000">
                <a:schemeClr val="bg1">
                  <a:lumMod val="95000"/>
                </a:schemeClr>
              </a:gs>
            </a:gsLs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11" name="Textfeld 10"/>
          <p:cNvSpPr txBox="1"/>
          <p:nvPr/>
        </p:nvSpPr>
        <p:spPr>
          <a:xfrm>
            <a:off x="3692525" y="1041400"/>
            <a:ext cx="2520950" cy="368300"/>
          </a:xfrm>
          <a:prstGeom prst="rect">
            <a:avLst/>
          </a:prstGeom>
          <a:noFill/>
        </p:spPr>
        <p:txBody>
          <a:bodyPr>
            <a:spAutoFit/>
          </a:bodyPr>
          <a:lstStyle/>
          <a:p>
            <a:pPr defTabSz="470356">
              <a:defRPr/>
            </a:pPr>
            <a:r>
              <a:rPr lang="de-DE" dirty="0" smtClean="0">
                <a:solidFill>
                  <a:schemeClr val="bg1">
                    <a:lumMod val="50000"/>
                  </a:schemeClr>
                </a:solidFill>
                <a:latin typeface="Arial" pitchFamily="34" charset="0"/>
              </a:rPr>
              <a:t>STRAIGHT PIPE</a:t>
            </a:r>
            <a:endParaRPr lang="en-GB" dirty="0">
              <a:solidFill>
                <a:schemeClr val="bg1">
                  <a:lumMod val="50000"/>
                </a:schemeClr>
              </a:solidFill>
              <a:latin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3706457" y="1650684"/>
            <a:ext cx="5718571" cy="4276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umsplatzhalter 3"/>
          <p:cNvSpPr>
            <a:spLocks noGrp="1"/>
          </p:cNvSpPr>
          <p:nvPr>
            <p:ph type="dt" idx="10"/>
          </p:nvPr>
        </p:nvSpPr>
        <p:spPr/>
        <p:txBody>
          <a:bodyPr/>
          <a:lstStyle/>
          <a:p>
            <a:pPr>
              <a:defRPr/>
            </a:pPr>
            <a:r>
              <a:rPr lang="en-US" smtClean="0"/>
              <a:t>06.06.2018</a:t>
            </a:r>
            <a:endParaRPr lang="en-GB" dirty="0"/>
          </a:p>
        </p:txBody>
      </p:sp>
      <p:sp>
        <p:nvSpPr>
          <p:cNvPr id="5" name="Fußzeilenplatzhalter 4"/>
          <p:cNvSpPr>
            <a:spLocks noGrp="1"/>
          </p:cNvSpPr>
          <p:nvPr>
            <p:ph type="ftr" idx="11"/>
          </p:nvPr>
        </p:nvSpPr>
        <p:spPr/>
        <p:txBody>
          <a:bodyPr/>
          <a:lstStyle/>
          <a:p>
            <a:pPr>
              <a:defRPr/>
            </a:pPr>
            <a:r>
              <a:rPr lang="en-GB" smtClean="0"/>
              <a:t>XRG Company Presentation</a:t>
            </a:r>
            <a:endParaRPr lang="en-GB" dirty="0"/>
          </a:p>
        </p:txBody>
      </p:sp>
      <p:sp>
        <p:nvSpPr>
          <p:cNvPr id="6" name="Foliennummernplatzhalter 5"/>
          <p:cNvSpPr>
            <a:spLocks noGrp="1"/>
          </p:cNvSpPr>
          <p:nvPr>
            <p:ph type="sldNum" idx="12"/>
          </p:nvPr>
        </p:nvSpPr>
        <p:spPr/>
        <p:txBody>
          <a:bodyPr/>
          <a:lstStyle/>
          <a:p>
            <a:pPr>
              <a:defRPr/>
            </a:pPr>
            <a:fld id="{999649BE-4669-4910-AD43-0373D0EB5276}" type="slidenum">
              <a:rPr lang="en-GB" smtClean="0"/>
              <a:pPr>
                <a:defRPr/>
              </a:pPr>
              <a:t>14</a:t>
            </a:fld>
            <a:endParaRPr lang="en-GB" dirty="0"/>
          </a:p>
        </p:txBody>
      </p:sp>
      <p:sp>
        <p:nvSpPr>
          <p:cNvPr id="7" name="Titel 6"/>
          <p:cNvSpPr>
            <a:spLocks noGrp="1"/>
          </p:cNvSpPr>
          <p:nvPr>
            <p:ph type="title"/>
          </p:nvPr>
        </p:nvSpPr>
        <p:spPr/>
        <p:txBody>
          <a:bodyPr/>
          <a:lstStyle/>
          <a:p>
            <a:r>
              <a:rPr lang="en-US" dirty="0" smtClean="0"/>
              <a:t>Pressure Drop and Heat Transfer</a:t>
            </a:r>
            <a:endParaRPr lang="en-US" dirty="0"/>
          </a:p>
        </p:txBody>
      </p:sp>
      <p:sp>
        <p:nvSpPr>
          <p:cNvPr id="12" name="Textfeld 11"/>
          <p:cNvSpPr txBox="1"/>
          <p:nvPr/>
        </p:nvSpPr>
        <p:spPr>
          <a:xfrm>
            <a:off x="200025" y="1424965"/>
            <a:ext cx="3276600" cy="4524315"/>
          </a:xfrm>
          <a:prstGeom prst="rect">
            <a:avLst/>
          </a:prstGeom>
          <a:noFill/>
        </p:spPr>
        <p:txBody>
          <a:bodyPr>
            <a:spAutoFit/>
          </a:bodyPr>
          <a:lstStyle/>
          <a:p>
            <a:pPr marL="180975" indent="-180975" defTabSz="470356">
              <a:lnSpc>
                <a:spcPct val="150000"/>
              </a:lnSpc>
              <a:defRPr/>
            </a:pPr>
            <a:r>
              <a:rPr lang="en-GB" sz="1600" dirty="0">
                <a:solidFill>
                  <a:srgbClr val="FFC000"/>
                </a:solidFill>
                <a:latin typeface="Arial" pitchFamily="34" charset="0"/>
              </a:rPr>
              <a:t>&gt; </a:t>
            </a:r>
            <a:r>
              <a:rPr lang="en-GB" sz="1600" dirty="0" smtClean="0">
                <a:solidFill>
                  <a:schemeClr val="bg1">
                    <a:lumMod val="50000"/>
                  </a:schemeClr>
                </a:solidFill>
                <a:latin typeface="Arial" pitchFamily="34" charset="0"/>
              </a:rPr>
              <a:t>The aim of the </a:t>
            </a:r>
            <a:r>
              <a:rPr lang="en-GB" sz="1600" dirty="0" err="1" smtClean="0">
                <a:solidFill>
                  <a:schemeClr val="bg1">
                    <a:lumMod val="50000"/>
                  </a:schemeClr>
                </a:solidFill>
                <a:latin typeface="Arial" pitchFamily="34" charset="0"/>
              </a:rPr>
              <a:t>FluidDissipation</a:t>
            </a:r>
            <a:r>
              <a:rPr lang="en-GB" sz="1600" dirty="0" smtClean="0">
                <a:solidFill>
                  <a:schemeClr val="bg1">
                    <a:lumMod val="50000"/>
                  </a:schemeClr>
                </a:solidFill>
                <a:latin typeface="Arial" pitchFamily="34" charset="0"/>
              </a:rPr>
              <a:t> Library is to provide models for a broad range of convective heat transfer and pressure loss correlations.</a:t>
            </a:r>
            <a:r>
              <a:rPr lang="en-GB" sz="1600" dirty="0">
                <a:solidFill>
                  <a:srgbClr val="FFC000"/>
                </a:solidFill>
                <a:latin typeface="Arial" pitchFamily="34" charset="0"/>
              </a:rPr>
              <a:t/>
            </a:r>
            <a:br>
              <a:rPr lang="en-GB" sz="1600" dirty="0">
                <a:solidFill>
                  <a:srgbClr val="FFC000"/>
                </a:solidFill>
                <a:latin typeface="Arial" pitchFamily="34" charset="0"/>
              </a:rPr>
            </a:br>
            <a:endParaRPr lang="en-GB" sz="1600" dirty="0">
              <a:solidFill>
                <a:srgbClr val="FFC000"/>
              </a:solidFill>
              <a:latin typeface="Arial" pitchFamily="34" charset="0"/>
            </a:endParaRPr>
          </a:p>
          <a:p>
            <a:pPr marL="180975" indent="-180975" defTabSz="470356">
              <a:lnSpc>
                <a:spcPct val="150000"/>
              </a:lnSpc>
              <a:defRPr/>
            </a:pPr>
            <a:r>
              <a:rPr lang="en-GB" sz="1600" dirty="0" smtClean="0">
                <a:solidFill>
                  <a:srgbClr val="FFC000"/>
                </a:solidFill>
                <a:latin typeface="Arial" pitchFamily="34" charset="0"/>
              </a:rPr>
              <a:t>&gt; </a:t>
            </a:r>
            <a:r>
              <a:rPr lang="en-GB" sz="1600" dirty="0" smtClean="0">
                <a:solidFill>
                  <a:schemeClr val="bg1">
                    <a:lumMod val="50000"/>
                  </a:schemeClr>
                </a:solidFill>
                <a:latin typeface="Arial" pitchFamily="34" charset="0"/>
              </a:rPr>
              <a:t>Required in many thermo-hydraulic applications.</a:t>
            </a:r>
          </a:p>
          <a:p>
            <a:pPr marL="180975" indent="-180975" defTabSz="470356">
              <a:lnSpc>
                <a:spcPct val="150000"/>
              </a:lnSpc>
              <a:defRPr/>
            </a:pPr>
            <a:endParaRPr lang="en-GB" sz="1600" dirty="0" smtClean="0">
              <a:solidFill>
                <a:srgbClr val="FFC000"/>
              </a:solidFill>
              <a:latin typeface="Arial" pitchFamily="34" charset="0"/>
            </a:endParaRPr>
          </a:p>
          <a:p>
            <a:pPr marL="180975" indent="-180975" defTabSz="470356">
              <a:lnSpc>
                <a:spcPct val="150000"/>
              </a:lnSpc>
              <a:defRPr/>
            </a:pPr>
            <a:r>
              <a:rPr lang="en-GB" sz="1600" dirty="0">
                <a:solidFill>
                  <a:srgbClr val="FFC000"/>
                </a:solidFill>
                <a:latin typeface="Arial" pitchFamily="34" charset="0"/>
              </a:rPr>
              <a:t>&gt; </a:t>
            </a:r>
            <a:r>
              <a:rPr lang="en-GB" sz="1600" dirty="0" smtClean="0">
                <a:solidFill>
                  <a:schemeClr val="bg1">
                    <a:lumMod val="50000"/>
                  </a:schemeClr>
                </a:solidFill>
                <a:latin typeface="Arial" pitchFamily="34" charset="0"/>
              </a:rPr>
              <a:t>Free software for download from </a:t>
            </a:r>
            <a:r>
              <a:rPr lang="en-GB" sz="1600" dirty="0" smtClean="0">
                <a:solidFill>
                  <a:schemeClr val="bg1">
                    <a:lumMod val="50000"/>
                  </a:schemeClr>
                </a:solidFill>
                <a:latin typeface="Arial" pitchFamily="34" charset="0"/>
                <a:hlinkClick r:id="rId3"/>
              </a:rPr>
              <a:t>here</a:t>
            </a:r>
            <a:r>
              <a:rPr lang="en-GB" sz="1600" dirty="0" smtClean="0">
                <a:solidFill>
                  <a:schemeClr val="bg1">
                    <a:lumMod val="50000"/>
                  </a:schemeClr>
                </a:solidFill>
                <a:latin typeface="Arial" pitchFamily="34" charset="0"/>
              </a:rPr>
              <a:t>.</a:t>
            </a:r>
            <a:endParaRPr lang="en-GB" sz="1600" dirty="0">
              <a:solidFill>
                <a:schemeClr val="bg1">
                  <a:lumMod val="50000"/>
                </a:schemeClr>
              </a:solidFill>
              <a:latin typeface="Arial" pitchFamily="34" charset="0"/>
            </a:endParaRPr>
          </a:p>
        </p:txBody>
      </p:sp>
    </p:spTree>
    <p:extLst>
      <p:ext uri="{BB962C8B-B14F-4D97-AF65-F5344CB8AC3E}">
        <p14:creationId xmlns:p14="http://schemas.microsoft.com/office/powerpoint/2010/main" val="4709217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idx="10"/>
          </p:nvPr>
        </p:nvSpPr>
        <p:spPr/>
        <p:txBody>
          <a:bodyPr/>
          <a:lstStyle/>
          <a:p>
            <a:pPr>
              <a:defRPr/>
            </a:pPr>
            <a:r>
              <a:rPr lang="en-US" smtClean="0"/>
              <a:t>06.06.2018</a:t>
            </a:r>
            <a:endParaRPr lang="en-GB"/>
          </a:p>
        </p:txBody>
      </p:sp>
      <p:sp>
        <p:nvSpPr>
          <p:cNvPr id="3" name="Fußzeilenplatzhalter 2"/>
          <p:cNvSpPr>
            <a:spLocks noGrp="1"/>
          </p:cNvSpPr>
          <p:nvPr>
            <p:ph type="ftr" idx="11"/>
          </p:nvPr>
        </p:nvSpPr>
        <p:spPr/>
        <p:txBody>
          <a:bodyPr/>
          <a:lstStyle/>
          <a:p>
            <a:pPr>
              <a:defRPr/>
            </a:pPr>
            <a:r>
              <a:rPr lang="en-GB" smtClean="0"/>
              <a:t>XRG Company Presentation</a:t>
            </a:r>
            <a:endParaRPr lang="en-GB"/>
          </a:p>
        </p:txBody>
      </p:sp>
      <p:sp>
        <p:nvSpPr>
          <p:cNvPr id="4" name="Foliennummernplatzhalter 3"/>
          <p:cNvSpPr>
            <a:spLocks noGrp="1"/>
          </p:cNvSpPr>
          <p:nvPr>
            <p:ph type="sldNum" idx="12"/>
          </p:nvPr>
        </p:nvSpPr>
        <p:spPr/>
        <p:txBody>
          <a:bodyPr/>
          <a:lstStyle/>
          <a:p>
            <a:pPr>
              <a:defRPr/>
            </a:pPr>
            <a:fld id="{D2DD8543-552E-465C-9BA9-B4607B905277}" type="slidenum">
              <a:rPr lang="en-GB" smtClean="0"/>
              <a:pPr>
                <a:defRPr/>
              </a:pPr>
              <a:t>15</a:t>
            </a:fld>
            <a:endParaRPr lang="en-GB" dirty="0"/>
          </a:p>
        </p:txBody>
      </p:sp>
      <p:sp>
        <p:nvSpPr>
          <p:cNvPr id="5" name="Titel 4"/>
          <p:cNvSpPr>
            <a:spLocks noGrp="1"/>
          </p:cNvSpPr>
          <p:nvPr>
            <p:ph type="title"/>
          </p:nvPr>
        </p:nvSpPr>
        <p:spPr/>
        <p:txBody>
          <a:bodyPr/>
          <a:lstStyle/>
          <a:p>
            <a:r>
              <a:rPr lang="de-DE" dirty="0" smtClean="0"/>
              <a:t>Simulation </a:t>
            </a:r>
            <a:r>
              <a:rPr lang="de-DE" dirty="0" err="1" smtClean="0"/>
              <a:t>with</a:t>
            </a:r>
            <a:r>
              <a:rPr lang="de-DE" smtClean="0"/>
              <a:t> Excel</a:t>
            </a:r>
            <a:endParaRPr lang="de-DE" dirty="0"/>
          </a:p>
        </p:txBody>
      </p:sp>
      <p:sp>
        <p:nvSpPr>
          <p:cNvPr id="6" name="Textfeld 5"/>
          <p:cNvSpPr txBox="1"/>
          <p:nvPr/>
        </p:nvSpPr>
        <p:spPr>
          <a:xfrm>
            <a:off x="200025" y="1196752"/>
            <a:ext cx="3276600" cy="4893647"/>
          </a:xfrm>
          <a:prstGeom prst="rect">
            <a:avLst/>
          </a:prstGeom>
          <a:noFill/>
        </p:spPr>
        <p:txBody>
          <a:bodyPr>
            <a:spAutoFit/>
          </a:bodyPr>
          <a:lstStyle/>
          <a:p>
            <a:pPr marL="285750" indent="-285750" defTabSz="470356">
              <a:lnSpc>
                <a:spcPct val="150000"/>
              </a:lnSpc>
              <a:buClr>
                <a:schemeClr val="accent1"/>
              </a:buClr>
              <a:buFont typeface="Arial" panose="020B0604020202020204" pitchFamily="34" charset="0"/>
              <a:buChar char="&gt;"/>
              <a:defRPr/>
            </a:pPr>
            <a:r>
              <a:rPr lang="en-US" sz="1600" dirty="0" err="1" smtClean="0">
                <a:solidFill>
                  <a:schemeClr val="bg1">
                    <a:lumMod val="50000"/>
                  </a:schemeClr>
                </a:solidFill>
                <a:latin typeface="Arial" pitchFamily="34" charset="0"/>
              </a:rPr>
              <a:t>XRGApplication</a:t>
            </a:r>
            <a:r>
              <a:rPr lang="en-US" sz="1600" dirty="0" smtClean="0">
                <a:solidFill>
                  <a:schemeClr val="bg1">
                    <a:lumMod val="50000"/>
                  </a:schemeClr>
                </a:solidFill>
                <a:latin typeface="Arial" pitchFamily="34" charset="0"/>
              </a:rPr>
              <a:t> </a:t>
            </a:r>
            <a:r>
              <a:rPr lang="en-US" sz="1600" dirty="0">
                <a:solidFill>
                  <a:schemeClr val="bg1">
                    <a:lumMod val="50000"/>
                  </a:schemeClr>
                </a:solidFill>
                <a:latin typeface="Arial" pitchFamily="34" charset="0"/>
              </a:rPr>
              <a:t>Score transfers </a:t>
            </a:r>
            <a:r>
              <a:rPr lang="en-US" sz="1600" dirty="0" smtClean="0">
                <a:solidFill>
                  <a:schemeClr val="bg1">
                    <a:lumMod val="50000"/>
                  </a:schemeClr>
                </a:solidFill>
                <a:latin typeface="Arial" pitchFamily="34" charset="0"/>
              </a:rPr>
              <a:t>FMU and </a:t>
            </a:r>
            <a:r>
              <a:rPr lang="en-US" sz="1600" dirty="0" err="1" smtClean="0">
                <a:solidFill>
                  <a:schemeClr val="bg1">
                    <a:lumMod val="50000"/>
                  </a:schemeClr>
                </a:solidFill>
                <a:latin typeface="Arial" pitchFamily="34" charset="0"/>
              </a:rPr>
              <a:t>Dymola</a:t>
            </a:r>
            <a:r>
              <a:rPr lang="en-US" sz="1600" dirty="0" smtClean="0">
                <a:solidFill>
                  <a:schemeClr val="bg1">
                    <a:lumMod val="50000"/>
                  </a:schemeClr>
                </a:solidFill>
                <a:latin typeface="Arial" pitchFamily="34" charset="0"/>
              </a:rPr>
              <a:t> </a:t>
            </a:r>
            <a:r>
              <a:rPr lang="en-US" sz="1600" dirty="0">
                <a:solidFill>
                  <a:schemeClr val="bg1">
                    <a:lumMod val="50000"/>
                  </a:schemeClr>
                </a:solidFill>
                <a:latin typeface="Arial" pitchFamily="34" charset="0"/>
              </a:rPr>
              <a:t>results files in Excel </a:t>
            </a:r>
            <a:r>
              <a:rPr lang="en-US" sz="1600" dirty="0" smtClean="0">
                <a:solidFill>
                  <a:schemeClr val="bg1">
                    <a:lumMod val="50000"/>
                  </a:schemeClr>
                </a:solidFill>
                <a:latin typeface="Arial" pitchFamily="34" charset="0"/>
              </a:rPr>
              <a:t>files</a:t>
            </a:r>
          </a:p>
          <a:p>
            <a:pPr marL="285750" indent="-285750" defTabSz="470356">
              <a:lnSpc>
                <a:spcPct val="150000"/>
              </a:lnSpc>
              <a:buClr>
                <a:schemeClr val="accent1"/>
              </a:buClr>
              <a:buFont typeface="Arial" panose="020B0604020202020204" pitchFamily="34" charset="0"/>
              <a:buChar char="&gt;"/>
              <a:defRPr/>
            </a:pPr>
            <a:r>
              <a:rPr lang="en-US" sz="1600" dirty="0" smtClean="0">
                <a:solidFill>
                  <a:schemeClr val="bg1">
                    <a:lumMod val="50000"/>
                  </a:schemeClr>
                </a:solidFill>
                <a:latin typeface="Arial" pitchFamily="34" charset="0"/>
              </a:rPr>
              <a:t>Score filters </a:t>
            </a:r>
            <a:r>
              <a:rPr lang="en-US" sz="1600" dirty="0">
                <a:solidFill>
                  <a:schemeClr val="bg1">
                    <a:lumMod val="50000"/>
                  </a:schemeClr>
                </a:solidFill>
                <a:latin typeface="Arial" pitchFamily="34" charset="0"/>
              </a:rPr>
              <a:t>and </a:t>
            </a:r>
            <a:r>
              <a:rPr lang="en-US" sz="1600" dirty="0" smtClean="0">
                <a:solidFill>
                  <a:schemeClr val="bg1">
                    <a:lumMod val="50000"/>
                  </a:schemeClr>
                </a:solidFill>
                <a:latin typeface="Arial" pitchFamily="34" charset="0"/>
              </a:rPr>
              <a:t>interpolates results</a:t>
            </a:r>
          </a:p>
          <a:p>
            <a:pPr marL="285750" indent="-285750" defTabSz="470356">
              <a:lnSpc>
                <a:spcPct val="150000"/>
              </a:lnSpc>
              <a:buClr>
                <a:schemeClr val="accent1"/>
              </a:buClr>
              <a:buFont typeface="Arial" panose="020B0604020202020204" pitchFamily="34" charset="0"/>
              <a:buChar char="&gt;"/>
              <a:defRPr/>
            </a:pPr>
            <a:r>
              <a:rPr lang="en-US" sz="1600" dirty="0" smtClean="0">
                <a:solidFill>
                  <a:schemeClr val="bg1">
                    <a:lumMod val="50000"/>
                  </a:schemeClr>
                </a:solidFill>
                <a:latin typeface="Arial" pitchFamily="34" charset="0"/>
              </a:rPr>
              <a:t>Score </a:t>
            </a:r>
            <a:r>
              <a:rPr lang="en-US" sz="1600" dirty="0">
                <a:solidFill>
                  <a:schemeClr val="bg1">
                    <a:lumMod val="50000"/>
                  </a:schemeClr>
                </a:solidFill>
                <a:latin typeface="Arial" pitchFamily="34" charset="0"/>
              </a:rPr>
              <a:t>transfers parameter </a:t>
            </a:r>
            <a:r>
              <a:rPr lang="en-US" sz="1600" dirty="0" smtClean="0">
                <a:solidFill>
                  <a:schemeClr val="bg1">
                    <a:lumMod val="50000"/>
                  </a:schemeClr>
                </a:solidFill>
                <a:latin typeface="Arial" pitchFamily="34" charset="0"/>
              </a:rPr>
              <a:t>tables </a:t>
            </a:r>
            <a:r>
              <a:rPr lang="en-US" sz="1600" dirty="0">
                <a:solidFill>
                  <a:schemeClr val="bg1">
                    <a:lumMod val="50000"/>
                  </a:schemeClr>
                </a:solidFill>
                <a:latin typeface="Arial" pitchFamily="34" charset="0"/>
              </a:rPr>
              <a:t>to </a:t>
            </a:r>
            <a:r>
              <a:rPr lang="en-US" sz="1600" dirty="0" err="1">
                <a:solidFill>
                  <a:schemeClr val="bg1">
                    <a:lumMod val="50000"/>
                  </a:schemeClr>
                </a:solidFill>
                <a:latin typeface="Arial" pitchFamily="34" charset="0"/>
              </a:rPr>
              <a:t>Dymola</a:t>
            </a:r>
            <a:r>
              <a:rPr lang="en-US" sz="1600" dirty="0">
                <a:solidFill>
                  <a:schemeClr val="bg1">
                    <a:lumMod val="50000"/>
                  </a:schemeClr>
                </a:solidFill>
                <a:latin typeface="Arial" pitchFamily="34" charset="0"/>
              </a:rPr>
              <a:t> scripts and lets you start </a:t>
            </a:r>
            <a:r>
              <a:rPr lang="en-US" sz="1600" dirty="0" err="1">
                <a:solidFill>
                  <a:schemeClr val="bg1">
                    <a:lumMod val="50000"/>
                  </a:schemeClr>
                </a:solidFill>
                <a:latin typeface="Arial" pitchFamily="34" charset="0"/>
              </a:rPr>
              <a:t>Dymola</a:t>
            </a:r>
            <a:r>
              <a:rPr lang="en-US" sz="1600" dirty="0">
                <a:solidFill>
                  <a:schemeClr val="bg1">
                    <a:lumMod val="50000"/>
                  </a:schemeClr>
                </a:solidFill>
                <a:latin typeface="Arial" pitchFamily="34" charset="0"/>
              </a:rPr>
              <a:t> </a:t>
            </a:r>
            <a:r>
              <a:rPr lang="en-US" sz="1600" dirty="0" smtClean="0">
                <a:solidFill>
                  <a:schemeClr val="bg1">
                    <a:lumMod val="50000"/>
                  </a:schemeClr>
                </a:solidFill>
                <a:latin typeface="Arial" pitchFamily="34" charset="0"/>
              </a:rPr>
              <a:t>or an FMU directly </a:t>
            </a:r>
            <a:r>
              <a:rPr lang="en-US" sz="1600" dirty="0">
                <a:solidFill>
                  <a:schemeClr val="bg1">
                    <a:lumMod val="50000"/>
                  </a:schemeClr>
                </a:solidFill>
                <a:latin typeface="Arial" pitchFamily="34" charset="0"/>
              </a:rPr>
              <a:t>over an interface to run simulations and import the results. </a:t>
            </a:r>
          </a:p>
          <a:p>
            <a:pPr marL="285750" indent="-285750" defTabSz="470356">
              <a:lnSpc>
                <a:spcPct val="150000"/>
              </a:lnSpc>
              <a:buClr>
                <a:schemeClr val="accent1"/>
              </a:buClr>
              <a:buFont typeface="Arial" panose="020B0604020202020204" pitchFamily="34" charset="0"/>
              <a:buChar char="&gt;"/>
              <a:defRPr/>
            </a:pPr>
            <a:r>
              <a:rPr lang="en-US" sz="1600" dirty="0" smtClean="0">
                <a:solidFill>
                  <a:schemeClr val="bg1">
                    <a:lumMod val="50000"/>
                  </a:schemeClr>
                </a:solidFill>
                <a:latin typeface="Arial" pitchFamily="34" charset="0"/>
              </a:rPr>
              <a:t>Easy-Export of Excel workbooks to other users</a:t>
            </a:r>
            <a:endParaRPr lang="en-US" sz="1600" dirty="0">
              <a:solidFill>
                <a:schemeClr val="bg1">
                  <a:lumMod val="50000"/>
                </a:schemeClr>
              </a:solidFill>
              <a:latin typeface="Arial" pitchFamily="34" charset="0"/>
            </a:endParaRPr>
          </a:p>
        </p:txBody>
      </p:sp>
      <p:sp>
        <p:nvSpPr>
          <p:cNvPr id="7" name="Rechteck 6"/>
          <p:cNvSpPr/>
          <p:nvPr/>
        </p:nvSpPr>
        <p:spPr bwMode="auto">
          <a:xfrm>
            <a:off x="3573463" y="1016000"/>
            <a:ext cx="2784475" cy="433388"/>
          </a:xfrm>
          <a:prstGeom prst="rect">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sp>
        <p:nvSpPr>
          <p:cNvPr id="8" name="Abgerundetes Rechteck 7"/>
          <p:cNvSpPr/>
          <p:nvPr/>
        </p:nvSpPr>
        <p:spPr bwMode="auto">
          <a:xfrm>
            <a:off x="3584574" y="1412875"/>
            <a:ext cx="5472882" cy="4679950"/>
          </a:xfrm>
          <a:prstGeom prst="roundRect">
            <a:avLst>
              <a:gd name="adj" fmla="val 0"/>
            </a:avLst>
          </a:prstGeom>
          <a:gradFill>
            <a:gsLst>
              <a:gs pos="0">
                <a:schemeClr val="bg1"/>
              </a:gs>
              <a:gs pos="80000">
                <a:schemeClr val="accent3">
                  <a:shade val="93000"/>
                  <a:satMod val="130000"/>
                </a:schemeClr>
              </a:gs>
              <a:gs pos="100000">
                <a:schemeClr val="bg1">
                  <a:lumMod val="95000"/>
                </a:schemeClr>
              </a:gs>
            </a:gsLs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pic>
        <p:nvPicPr>
          <p:cNvPr id="9" name="Grafik 7"/>
          <p:cNvPicPr>
            <a:picLocks noChangeAspect="1"/>
          </p:cNvPicPr>
          <p:nvPr/>
        </p:nvPicPr>
        <p:blipFill rotWithShape="1">
          <a:blip r:embed="rId3" cstate="print">
            <a:extLst>
              <a:ext uri="{28A0092B-C50C-407E-A947-70E740481C1C}">
                <a14:useLocalDpi xmlns:a14="http://schemas.microsoft.com/office/drawing/2010/main" val="0"/>
              </a:ext>
            </a:extLst>
          </a:blip>
          <a:srcRect l="14285" t="13237" r="14279" b="13509"/>
          <a:stretch/>
        </p:blipFill>
        <p:spPr bwMode="auto">
          <a:xfrm>
            <a:off x="3672389" y="1628800"/>
            <a:ext cx="5327108" cy="4368229"/>
          </a:xfrm>
          <a:prstGeom prst="rect">
            <a:avLst/>
          </a:prstGeom>
          <a:noFill/>
          <a:ln w="9525">
            <a:noFill/>
            <a:miter lim="800000"/>
            <a:headEnd/>
            <a:tailEnd/>
          </a:ln>
        </p:spPr>
      </p:pic>
      <p:sp>
        <p:nvSpPr>
          <p:cNvPr id="10" name="Textfeld 9"/>
          <p:cNvSpPr txBox="1"/>
          <p:nvPr/>
        </p:nvSpPr>
        <p:spPr>
          <a:xfrm>
            <a:off x="3692525" y="1041400"/>
            <a:ext cx="2520950" cy="368300"/>
          </a:xfrm>
          <a:prstGeom prst="rect">
            <a:avLst/>
          </a:prstGeom>
          <a:noFill/>
        </p:spPr>
        <p:txBody>
          <a:bodyPr>
            <a:spAutoFit/>
          </a:bodyPr>
          <a:lstStyle/>
          <a:p>
            <a:pPr defTabSz="470356">
              <a:defRPr/>
            </a:pPr>
            <a:r>
              <a:rPr lang="de-DE" dirty="0" smtClean="0">
                <a:solidFill>
                  <a:schemeClr val="bg1">
                    <a:lumMod val="50000"/>
                  </a:schemeClr>
                </a:solidFill>
                <a:latin typeface="Arial" pitchFamily="34" charset="0"/>
              </a:rPr>
              <a:t>EXCEL-INTERFACE</a:t>
            </a:r>
            <a:endParaRPr lang="en-GB" dirty="0">
              <a:solidFill>
                <a:schemeClr val="bg1">
                  <a:lumMod val="50000"/>
                </a:schemeClr>
              </a:solidFill>
              <a:latin typeface="Arial" pitchFamily="34" charset="0"/>
            </a:endParaRPr>
          </a:p>
        </p:txBody>
      </p:sp>
    </p:spTree>
    <p:extLst>
      <p:ext uri="{BB962C8B-B14F-4D97-AF65-F5344CB8AC3E}">
        <p14:creationId xmlns:p14="http://schemas.microsoft.com/office/powerpoint/2010/main" val="1324535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idx="10"/>
          </p:nvPr>
        </p:nvSpPr>
        <p:spPr/>
        <p:txBody>
          <a:bodyPr/>
          <a:lstStyle/>
          <a:p>
            <a:pPr>
              <a:defRPr/>
            </a:pPr>
            <a:r>
              <a:rPr lang="en-US" smtClean="0"/>
              <a:t>06.06.2018</a:t>
            </a:r>
            <a:endParaRPr lang="en-GB" dirty="0"/>
          </a:p>
        </p:txBody>
      </p:sp>
      <p:sp>
        <p:nvSpPr>
          <p:cNvPr id="5" name="Fußzeilenplatzhalter 4"/>
          <p:cNvSpPr>
            <a:spLocks noGrp="1"/>
          </p:cNvSpPr>
          <p:nvPr>
            <p:ph type="ftr" idx="11"/>
          </p:nvPr>
        </p:nvSpPr>
        <p:spPr/>
        <p:txBody>
          <a:bodyPr/>
          <a:lstStyle/>
          <a:p>
            <a:pPr>
              <a:defRPr/>
            </a:pPr>
            <a:r>
              <a:rPr lang="en-GB" smtClean="0"/>
              <a:t>XRG Company Presentation</a:t>
            </a:r>
            <a:endParaRPr lang="en-GB" dirty="0"/>
          </a:p>
        </p:txBody>
      </p:sp>
      <p:sp>
        <p:nvSpPr>
          <p:cNvPr id="6" name="Foliennummernplatzhalter 5"/>
          <p:cNvSpPr>
            <a:spLocks noGrp="1"/>
          </p:cNvSpPr>
          <p:nvPr>
            <p:ph type="sldNum" idx="12"/>
          </p:nvPr>
        </p:nvSpPr>
        <p:spPr/>
        <p:txBody>
          <a:bodyPr/>
          <a:lstStyle/>
          <a:p>
            <a:pPr>
              <a:defRPr/>
            </a:pPr>
            <a:fld id="{999649BE-4669-4910-AD43-0373D0EB5276}" type="slidenum">
              <a:rPr lang="en-GB" smtClean="0"/>
              <a:pPr>
                <a:defRPr/>
              </a:pPr>
              <a:t>16</a:t>
            </a:fld>
            <a:endParaRPr lang="en-GB" dirty="0"/>
          </a:p>
        </p:txBody>
      </p:sp>
      <p:sp>
        <p:nvSpPr>
          <p:cNvPr id="7" name="Titel 6"/>
          <p:cNvSpPr>
            <a:spLocks noGrp="1"/>
          </p:cNvSpPr>
          <p:nvPr>
            <p:ph type="title"/>
          </p:nvPr>
        </p:nvSpPr>
        <p:spPr/>
        <p:txBody>
          <a:bodyPr/>
          <a:lstStyle/>
          <a:p>
            <a:r>
              <a:rPr lang="en-GB" dirty="0" smtClean="0"/>
              <a:t>System Optimisation</a:t>
            </a:r>
            <a:endParaRPr lang="en-GB" dirty="0"/>
          </a:p>
        </p:txBody>
      </p:sp>
      <p:sp>
        <p:nvSpPr>
          <p:cNvPr id="8" name="Rechteck 7"/>
          <p:cNvSpPr/>
          <p:nvPr/>
        </p:nvSpPr>
        <p:spPr bwMode="auto">
          <a:xfrm>
            <a:off x="3573463" y="1016000"/>
            <a:ext cx="2784475" cy="433388"/>
          </a:xfrm>
          <a:prstGeom prst="rect">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sp>
        <p:nvSpPr>
          <p:cNvPr id="9" name="Abgerundetes Rechteck 8"/>
          <p:cNvSpPr/>
          <p:nvPr/>
        </p:nvSpPr>
        <p:spPr bwMode="auto">
          <a:xfrm>
            <a:off x="3584575" y="1412875"/>
            <a:ext cx="5976938" cy="4679950"/>
          </a:xfrm>
          <a:prstGeom prst="roundRect">
            <a:avLst>
              <a:gd name="adj" fmla="val 0"/>
            </a:avLst>
          </a:prstGeom>
          <a:gradFill>
            <a:gsLst>
              <a:gs pos="0">
                <a:schemeClr val="bg1"/>
              </a:gs>
              <a:gs pos="80000">
                <a:schemeClr val="accent3">
                  <a:shade val="93000"/>
                  <a:satMod val="130000"/>
                </a:schemeClr>
              </a:gs>
              <a:gs pos="100000">
                <a:schemeClr val="bg1">
                  <a:lumMod val="95000"/>
                </a:schemeClr>
              </a:gs>
            </a:gsLs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pic>
        <p:nvPicPr>
          <p:cNvPr id="10" name="Grafik 7"/>
          <p:cNvPicPr>
            <a:picLocks noChangeAspect="1"/>
          </p:cNvPicPr>
          <p:nvPr/>
        </p:nvPicPr>
        <p:blipFill>
          <a:blip r:embed="rId2" cstate="print"/>
          <a:srcRect/>
          <a:stretch>
            <a:fillRect/>
          </a:stretch>
        </p:blipFill>
        <p:spPr bwMode="auto">
          <a:xfrm>
            <a:off x="3800475" y="1673225"/>
            <a:ext cx="5556250" cy="4181475"/>
          </a:xfrm>
          <a:prstGeom prst="rect">
            <a:avLst/>
          </a:prstGeom>
          <a:noFill/>
          <a:ln w="9525">
            <a:noFill/>
            <a:miter lim="800000"/>
            <a:headEnd/>
            <a:tailEnd/>
          </a:ln>
        </p:spPr>
      </p:pic>
      <p:sp>
        <p:nvSpPr>
          <p:cNvPr id="11" name="Textfeld 10"/>
          <p:cNvSpPr txBox="1"/>
          <p:nvPr/>
        </p:nvSpPr>
        <p:spPr>
          <a:xfrm>
            <a:off x="3692525" y="1041400"/>
            <a:ext cx="2520950" cy="368300"/>
          </a:xfrm>
          <a:prstGeom prst="rect">
            <a:avLst/>
          </a:prstGeom>
          <a:noFill/>
        </p:spPr>
        <p:txBody>
          <a:bodyPr>
            <a:spAutoFit/>
          </a:bodyPr>
          <a:lstStyle/>
          <a:p>
            <a:pPr defTabSz="470356">
              <a:defRPr/>
            </a:pPr>
            <a:r>
              <a:rPr lang="de-DE" dirty="0">
                <a:solidFill>
                  <a:schemeClr val="bg1">
                    <a:lumMod val="50000"/>
                  </a:schemeClr>
                </a:solidFill>
                <a:latin typeface="Arial" pitchFamily="34" charset="0"/>
              </a:rPr>
              <a:t>OPTIMISATION</a:t>
            </a:r>
            <a:endParaRPr lang="en-GB" dirty="0">
              <a:solidFill>
                <a:schemeClr val="bg1">
                  <a:lumMod val="50000"/>
                </a:schemeClr>
              </a:solidFill>
              <a:latin typeface="Arial" pitchFamily="34" charset="0"/>
            </a:endParaRPr>
          </a:p>
        </p:txBody>
      </p:sp>
      <p:sp>
        <p:nvSpPr>
          <p:cNvPr id="12" name="Textfeld 11"/>
          <p:cNvSpPr txBox="1"/>
          <p:nvPr/>
        </p:nvSpPr>
        <p:spPr>
          <a:xfrm>
            <a:off x="200025" y="908720"/>
            <a:ext cx="3276600" cy="5632311"/>
          </a:xfrm>
          <a:prstGeom prst="rect">
            <a:avLst/>
          </a:prstGeom>
          <a:noFill/>
        </p:spPr>
        <p:txBody>
          <a:bodyPr>
            <a:spAutoFit/>
          </a:bodyPr>
          <a:lstStyle/>
          <a:p>
            <a:pPr marL="180975" indent="-180975" defTabSz="470356">
              <a:lnSpc>
                <a:spcPct val="150000"/>
              </a:lnSpc>
              <a:defRPr/>
            </a:pPr>
            <a:r>
              <a:rPr lang="en-GB" sz="1600" dirty="0">
                <a:solidFill>
                  <a:srgbClr val="FFC000"/>
                </a:solidFill>
                <a:latin typeface="Arial" pitchFamily="34" charset="0"/>
              </a:rPr>
              <a:t>&gt; </a:t>
            </a:r>
            <a:r>
              <a:rPr lang="en-GB" sz="1600" dirty="0" smtClean="0">
                <a:solidFill>
                  <a:schemeClr val="bg1">
                    <a:lumMod val="50000"/>
                  </a:schemeClr>
                </a:solidFill>
                <a:latin typeface="Arial" pitchFamily="34" charset="0"/>
              </a:rPr>
              <a:t>The </a:t>
            </a:r>
            <a:r>
              <a:rPr lang="en-GB" sz="1600" dirty="0" err="1" smtClean="0">
                <a:solidFill>
                  <a:schemeClr val="bg1">
                    <a:lumMod val="50000"/>
                  </a:schemeClr>
                </a:solidFill>
                <a:latin typeface="Arial" pitchFamily="34" charset="0"/>
              </a:rPr>
              <a:t>XRGApplication</a:t>
            </a:r>
            <a:r>
              <a:rPr lang="en-GB" sz="1600" dirty="0">
                <a:solidFill>
                  <a:schemeClr val="bg1">
                    <a:lumMod val="50000"/>
                  </a:schemeClr>
                </a:solidFill>
                <a:latin typeface="Arial" pitchFamily="34" charset="0"/>
              </a:rPr>
              <a:t> </a:t>
            </a:r>
            <a:r>
              <a:rPr lang="en-GB" sz="1600" dirty="0" err="1" smtClean="0">
                <a:solidFill>
                  <a:schemeClr val="bg1">
                    <a:lumMod val="50000"/>
                  </a:schemeClr>
                </a:solidFill>
                <a:latin typeface="Arial" pitchFamily="34" charset="0"/>
              </a:rPr>
              <a:t>ModelOpt</a:t>
            </a:r>
            <a:r>
              <a:rPr lang="en-GB" sz="1600" dirty="0" smtClean="0">
                <a:solidFill>
                  <a:schemeClr val="bg1">
                    <a:lumMod val="50000"/>
                  </a:schemeClr>
                </a:solidFill>
                <a:latin typeface="Arial" pitchFamily="34" charset="0"/>
              </a:rPr>
              <a:t> offers a systematic optimization or fitting of </a:t>
            </a:r>
            <a:r>
              <a:rPr lang="en-GB" sz="1600" dirty="0" err="1" smtClean="0">
                <a:solidFill>
                  <a:schemeClr val="bg1">
                    <a:lumMod val="50000"/>
                  </a:schemeClr>
                </a:solidFill>
                <a:latin typeface="Arial" pitchFamily="34" charset="0"/>
              </a:rPr>
              <a:t>Modelica</a:t>
            </a:r>
            <a:r>
              <a:rPr lang="en-GB" sz="1600" dirty="0" smtClean="0">
                <a:solidFill>
                  <a:schemeClr val="bg1">
                    <a:lumMod val="50000"/>
                  </a:schemeClr>
                </a:solidFill>
                <a:latin typeface="Arial" pitchFamily="34" charset="0"/>
              </a:rPr>
              <a:t> models with regard to any scalar objective function. </a:t>
            </a:r>
            <a:r>
              <a:rPr lang="en-GB" sz="1600" dirty="0" err="1" smtClean="0">
                <a:solidFill>
                  <a:schemeClr val="bg1">
                    <a:lumMod val="50000"/>
                  </a:schemeClr>
                </a:solidFill>
                <a:latin typeface="Arial" pitchFamily="34" charset="0"/>
              </a:rPr>
              <a:t>ModelOpt</a:t>
            </a:r>
            <a:r>
              <a:rPr lang="en-GB" sz="1600" dirty="0" smtClean="0">
                <a:solidFill>
                  <a:schemeClr val="bg1">
                    <a:lumMod val="50000"/>
                  </a:schemeClr>
                </a:solidFill>
                <a:latin typeface="Arial" pitchFamily="34" charset="0"/>
              </a:rPr>
              <a:t> leads the user through each step and prompts the solution history.</a:t>
            </a:r>
            <a:r>
              <a:rPr lang="en-GB" sz="1600" dirty="0">
                <a:solidFill>
                  <a:srgbClr val="FFC000"/>
                </a:solidFill>
                <a:latin typeface="Arial" pitchFamily="34" charset="0"/>
              </a:rPr>
              <a:t/>
            </a:r>
            <a:br>
              <a:rPr lang="en-GB" sz="1600" dirty="0">
                <a:solidFill>
                  <a:srgbClr val="FFC000"/>
                </a:solidFill>
                <a:latin typeface="Arial" pitchFamily="34" charset="0"/>
              </a:rPr>
            </a:br>
            <a:endParaRPr lang="en-GB" sz="1600" dirty="0">
              <a:solidFill>
                <a:srgbClr val="FFC000"/>
              </a:solidFill>
              <a:latin typeface="Arial" pitchFamily="34" charset="0"/>
            </a:endParaRPr>
          </a:p>
          <a:p>
            <a:pPr marL="180975" indent="-180975" defTabSz="470356">
              <a:lnSpc>
                <a:spcPct val="150000"/>
              </a:lnSpc>
              <a:defRPr/>
            </a:pPr>
            <a:r>
              <a:rPr lang="en-GB" sz="1600" dirty="0">
                <a:solidFill>
                  <a:srgbClr val="FFC000"/>
                </a:solidFill>
                <a:latin typeface="Arial" pitchFamily="34" charset="0"/>
              </a:rPr>
              <a:t>&gt; </a:t>
            </a:r>
            <a:r>
              <a:rPr lang="en-GB" sz="1600" dirty="0" smtClean="0">
                <a:solidFill>
                  <a:schemeClr val="bg1">
                    <a:lumMod val="50000"/>
                  </a:schemeClr>
                </a:solidFill>
                <a:latin typeface="Arial" pitchFamily="34" charset="0"/>
              </a:rPr>
              <a:t>Any </a:t>
            </a:r>
            <a:r>
              <a:rPr lang="en-GB" sz="1600" dirty="0" err="1" smtClean="0">
                <a:solidFill>
                  <a:schemeClr val="bg1">
                    <a:lumMod val="50000"/>
                  </a:schemeClr>
                </a:solidFill>
                <a:latin typeface="Arial" pitchFamily="34" charset="0"/>
              </a:rPr>
              <a:t>Modelica</a:t>
            </a:r>
            <a:r>
              <a:rPr lang="en-GB" sz="1600" dirty="0" smtClean="0">
                <a:solidFill>
                  <a:schemeClr val="bg1">
                    <a:lumMod val="50000"/>
                  </a:schemeClr>
                </a:solidFill>
                <a:latin typeface="Arial" pitchFamily="34" charset="0"/>
              </a:rPr>
              <a:t> model depending on float parameters can be optimized by a selection of robust algorithms searching local or global minima.</a:t>
            </a:r>
            <a:endParaRPr lang="en-GB" sz="1600" dirty="0">
              <a:solidFill>
                <a:schemeClr val="bg1">
                  <a:lumMod val="50000"/>
                </a:schemeClr>
              </a:solidFill>
              <a:latin typeface="Arial" pitchFamily="34" charset="0"/>
            </a:endParaRPr>
          </a:p>
        </p:txBody>
      </p:sp>
      <p:sp>
        <p:nvSpPr>
          <p:cNvPr id="13" name="Textfeld 12"/>
          <p:cNvSpPr txBox="1"/>
          <p:nvPr/>
        </p:nvSpPr>
        <p:spPr>
          <a:xfrm>
            <a:off x="3800475" y="1557338"/>
            <a:ext cx="2413000" cy="338137"/>
          </a:xfrm>
          <a:prstGeom prst="rect">
            <a:avLst/>
          </a:prstGeom>
          <a:noFill/>
        </p:spPr>
        <p:txBody>
          <a:bodyPr>
            <a:spAutoFit/>
          </a:bodyPr>
          <a:lstStyle/>
          <a:p>
            <a:pPr defTabSz="470356">
              <a:defRPr/>
            </a:pPr>
            <a:r>
              <a:rPr lang="en-GB" sz="1600" b="0" dirty="0">
                <a:solidFill>
                  <a:schemeClr val="bg1">
                    <a:lumMod val="50000"/>
                  </a:schemeClr>
                </a:solidFill>
                <a:latin typeface="Arial" pitchFamily="34" charset="0"/>
              </a:rPr>
              <a:t>Normalised Comfort</a:t>
            </a:r>
          </a:p>
        </p:txBody>
      </p:sp>
      <p:sp>
        <p:nvSpPr>
          <p:cNvPr id="14" name="Textfeld 13"/>
          <p:cNvSpPr txBox="1"/>
          <p:nvPr/>
        </p:nvSpPr>
        <p:spPr>
          <a:xfrm>
            <a:off x="5492750" y="5670550"/>
            <a:ext cx="2447925" cy="338138"/>
          </a:xfrm>
          <a:prstGeom prst="rect">
            <a:avLst/>
          </a:prstGeom>
          <a:noFill/>
        </p:spPr>
        <p:txBody>
          <a:bodyPr>
            <a:spAutoFit/>
          </a:bodyPr>
          <a:lstStyle/>
          <a:p>
            <a:pPr defTabSz="470356">
              <a:defRPr/>
            </a:pPr>
            <a:r>
              <a:rPr lang="en-GB" sz="1600" b="0" dirty="0">
                <a:solidFill>
                  <a:schemeClr val="bg1">
                    <a:lumMod val="50000"/>
                  </a:schemeClr>
                </a:solidFill>
                <a:latin typeface="Arial" pitchFamily="34" charset="0"/>
              </a:rPr>
              <a:t>Normalised Efficiency</a:t>
            </a:r>
          </a:p>
        </p:txBody>
      </p:sp>
    </p:spTree>
    <p:extLst>
      <p:ext uri="{BB962C8B-B14F-4D97-AF65-F5344CB8AC3E}">
        <p14:creationId xmlns:p14="http://schemas.microsoft.com/office/powerpoint/2010/main" val="26759529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bgerundetes Rechteck 9"/>
          <p:cNvSpPr/>
          <p:nvPr/>
        </p:nvSpPr>
        <p:spPr bwMode="auto">
          <a:xfrm>
            <a:off x="596900" y="1016000"/>
            <a:ext cx="2879725" cy="828675"/>
          </a:xfrm>
          <a:prstGeom prst="roundRect">
            <a:avLst>
              <a:gd name="adj" fmla="val 0"/>
            </a:avLst>
          </a:prstGeom>
          <a:solidFill>
            <a:schemeClr val="bg1">
              <a:lumMod val="95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11" name="Abgerundetes Rechteck 10"/>
          <p:cNvSpPr/>
          <p:nvPr/>
        </p:nvSpPr>
        <p:spPr bwMode="auto">
          <a:xfrm>
            <a:off x="596900" y="1592263"/>
            <a:ext cx="8639175" cy="4608512"/>
          </a:xfrm>
          <a:prstGeom prst="roundRect">
            <a:avLst>
              <a:gd name="adj" fmla="val 0"/>
            </a:avLst>
          </a:prstGeom>
          <a:gradFill>
            <a:gsLst>
              <a:gs pos="0">
                <a:schemeClr val="bg1"/>
              </a:gs>
              <a:gs pos="80000">
                <a:schemeClr val="accent3">
                  <a:shade val="93000"/>
                  <a:satMod val="130000"/>
                </a:schemeClr>
              </a:gs>
              <a:gs pos="100000">
                <a:schemeClr val="bg1">
                  <a:lumMod val="95000"/>
                </a:schemeClr>
              </a:gs>
            </a:gsLs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4" name="Datumsplatzhalter 3"/>
          <p:cNvSpPr>
            <a:spLocks noGrp="1"/>
          </p:cNvSpPr>
          <p:nvPr>
            <p:ph type="dt" idx="10"/>
          </p:nvPr>
        </p:nvSpPr>
        <p:spPr/>
        <p:txBody>
          <a:bodyPr/>
          <a:lstStyle/>
          <a:p>
            <a:pPr>
              <a:defRPr/>
            </a:pPr>
            <a:r>
              <a:rPr lang="en-US" smtClean="0"/>
              <a:t>06.06.2018</a:t>
            </a:r>
            <a:endParaRPr lang="en-GB" dirty="0"/>
          </a:p>
        </p:txBody>
      </p:sp>
      <p:sp>
        <p:nvSpPr>
          <p:cNvPr id="5" name="Fußzeilenplatzhalter 4"/>
          <p:cNvSpPr>
            <a:spLocks noGrp="1"/>
          </p:cNvSpPr>
          <p:nvPr>
            <p:ph type="ftr" idx="11"/>
          </p:nvPr>
        </p:nvSpPr>
        <p:spPr>
          <a:ln>
            <a:noFill/>
          </a:ln>
        </p:spPr>
        <p:txBody>
          <a:bodyPr/>
          <a:lstStyle/>
          <a:p>
            <a:pPr>
              <a:defRPr/>
            </a:pPr>
            <a:r>
              <a:rPr lang="en-GB" smtClean="0"/>
              <a:t>XRG Company Presentation</a:t>
            </a:r>
            <a:endParaRPr lang="en-GB" dirty="0"/>
          </a:p>
        </p:txBody>
      </p:sp>
      <p:sp>
        <p:nvSpPr>
          <p:cNvPr id="6" name="Foliennummernplatzhalter 5"/>
          <p:cNvSpPr>
            <a:spLocks noGrp="1"/>
          </p:cNvSpPr>
          <p:nvPr>
            <p:ph type="sldNum" idx="12"/>
          </p:nvPr>
        </p:nvSpPr>
        <p:spPr/>
        <p:txBody>
          <a:bodyPr/>
          <a:lstStyle/>
          <a:p>
            <a:pPr>
              <a:defRPr/>
            </a:pPr>
            <a:fld id="{999649BE-4669-4910-AD43-0373D0EB5276}" type="slidenum">
              <a:rPr lang="en-GB" smtClean="0"/>
              <a:pPr>
                <a:defRPr/>
              </a:pPr>
              <a:t>17</a:t>
            </a:fld>
            <a:endParaRPr lang="en-GB" dirty="0"/>
          </a:p>
        </p:txBody>
      </p:sp>
      <p:sp>
        <p:nvSpPr>
          <p:cNvPr id="14" name="Rechteck 13"/>
          <p:cNvSpPr/>
          <p:nvPr/>
        </p:nvSpPr>
        <p:spPr>
          <a:xfrm>
            <a:off x="992560" y="1945746"/>
            <a:ext cx="7848872" cy="3859518"/>
          </a:xfrm>
          <a:prstGeom prst="rect">
            <a:avLst/>
          </a:prstGeom>
        </p:spPr>
        <p:txBody>
          <a:bodyPr wrap="square">
            <a:spAutoFit/>
          </a:bodyPr>
          <a:lstStyle/>
          <a:p>
            <a:pPr lvl="0" algn="ctr">
              <a:lnSpc>
                <a:spcPct val="80000"/>
              </a:lnSpc>
              <a:defRPr/>
            </a:pPr>
            <a:r>
              <a:rPr lang="en-US" sz="2400" dirty="0">
                <a:solidFill>
                  <a:schemeClr val="bg1">
                    <a:lumMod val="50000"/>
                  </a:schemeClr>
                </a:solidFill>
                <a:latin typeface="Arial"/>
                <a:ea typeface="Arial Unicode MS"/>
                <a:cs typeface="Arial Unicode MS"/>
              </a:rPr>
              <a:t>For more information, please contact us.</a:t>
            </a:r>
          </a:p>
          <a:p>
            <a:pPr lvl="0" algn="ctr">
              <a:lnSpc>
                <a:spcPct val="80000"/>
              </a:lnSpc>
              <a:defRPr/>
            </a:pPr>
            <a:endParaRPr lang="de-DE" sz="2400" dirty="0">
              <a:solidFill>
                <a:schemeClr val="bg1">
                  <a:lumMod val="50000"/>
                </a:schemeClr>
              </a:solidFill>
              <a:latin typeface="Arial"/>
              <a:ea typeface="Arial Unicode MS"/>
              <a:cs typeface="Arial Unicode MS"/>
            </a:endParaRPr>
          </a:p>
          <a:p>
            <a:pPr lvl="0" algn="ctr">
              <a:lnSpc>
                <a:spcPct val="80000"/>
              </a:lnSpc>
              <a:defRPr/>
            </a:pPr>
            <a:r>
              <a:rPr lang="de-DE" sz="2400" dirty="0">
                <a:solidFill>
                  <a:schemeClr val="bg1">
                    <a:lumMod val="50000"/>
                  </a:schemeClr>
                </a:solidFill>
                <a:latin typeface="Arial"/>
                <a:ea typeface="Arial Unicode MS"/>
                <a:cs typeface="Arial Unicode MS"/>
              </a:rPr>
              <a:t>XRG Simulation GmbH</a:t>
            </a:r>
          </a:p>
          <a:p>
            <a:pPr lvl="0" algn="ctr">
              <a:lnSpc>
                <a:spcPct val="80000"/>
              </a:lnSpc>
              <a:defRPr/>
            </a:pPr>
            <a:r>
              <a:rPr lang="de-DE" sz="2400" dirty="0">
                <a:solidFill>
                  <a:schemeClr val="bg1">
                    <a:lumMod val="50000"/>
                  </a:schemeClr>
                </a:solidFill>
                <a:latin typeface="Arial"/>
                <a:ea typeface="Arial Unicode MS"/>
                <a:cs typeface="Arial Unicode MS"/>
              </a:rPr>
              <a:t>Harburger Schlossstraße 6-12</a:t>
            </a:r>
          </a:p>
          <a:p>
            <a:pPr lvl="0" algn="ctr">
              <a:lnSpc>
                <a:spcPct val="80000"/>
              </a:lnSpc>
              <a:defRPr/>
            </a:pPr>
            <a:r>
              <a:rPr lang="de-DE" sz="2400" dirty="0">
                <a:solidFill>
                  <a:schemeClr val="bg1">
                    <a:lumMod val="50000"/>
                  </a:schemeClr>
                </a:solidFill>
                <a:latin typeface="Arial"/>
                <a:ea typeface="Arial Unicode MS"/>
                <a:cs typeface="Arial Unicode MS"/>
              </a:rPr>
              <a:t>21079 Hamburg</a:t>
            </a:r>
          </a:p>
          <a:p>
            <a:pPr lvl="0" algn="ctr">
              <a:lnSpc>
                <a:spcPct val="80000"/>
              </a:lnSpc>
              <a:defRPr/>
            </a:pPr>
            <a:r>
              <a:rPr lang="de-DE" sz="2400" dirty="0">
                <a:solidFill>
                  <a:schemeClr val="bg1">
                    <a:lumMod val="50000"/>
                  </a:schemeClr>
                </a:solidFill>
                <a:latin typeface="Arial"/>
                <a:ea typeface="Arial Unicode MS"/>
                <a:cs typeface="Arial Unicode MS"/>
              </a:rPr>
              <a:t>Germany</a:t>
            </a:r>
            <a:r>
              <a:rPr lang="de-DE" sz="2400" dirty="0">
                <a:solidFill>
                  <a:srgbClr val="000000"/>
                </a:solidFill>
                <a:latin typeface="Arial"/>
                <a:ea typeface="Arial Unicode MS"/>
                <a:cs typeface="Arial Unicode MS"/>
              </a:rPr>
              <a:t/>
            </a:r>
            <a:br>
              <a:rPr lang="de-DE" sz="2400" dirty="0">
                <a:solidFill>
                  <a:srgbClr val="000000"/>
                </a:solidFill>
                <a:latin typeface="Arial"/>
                <a:ea typeface="Arial Unicode MS"/>
                <a:cs typeface="Arial Unicode MS"/>
              </a:rPr>
            </a:br>
            <a:endParaRPr lang="de-DE" sz="2400" dirty="0">
              <a:solidFill>
                <a:srgbClr val="000000"/>
              </a:solidFill>
              <a:latin typeface="Arial"/>
              <a:ea typeface="Arial Unicode MS"/>
              <a:cs typeface="Arial Unicode MS"/>
            </a:endParaRPr>
          </a:p>
          <a:p>
            <a:pPr lvl="0" algn="ctr">
              <a:defRPr/>
            </a:pPr>
            <a:r>
              <a:rPr lang="de-DE" sz="2400" dirty="0">
                <a:solidFill>
                  <a:srgbClr val="FFC000"/>
                </a:solidFill>
                <a:latin typeface="Arial"/>
                <a:ea typeface="Arial Unicode MS"/>
                <a:cs typeface="Arial Unicode MS"/>
              </a:rPr>
              <a:t>+49 40 766 29 26 30</a:t>
            </a:r>
          </a:p>
          <a:p>
            <a:pPr lvl="0" algn="ctr">
              <a:defRPr/>
            </a:pPr>
            <a:r>
              <a:rPr lang="de-DE" sz="2400" dirty="0">
                <a:solidFill>
                  <a:srgbClr val="FFC000"/>
                </a:solidFill>
                <a:latin typeface="Arial"/>
                <a:ea typeface="Arial Unicode MS"/>
                <a:cs typeface="Arial Unicode MS"/>
              </a:rPr>
              <a:t> </a:t>
            </a:r>
            <a:r>
              <a:rPr lang="de-DE" sz="2400" dirty="0" smtClean="0">
                <a:solidFill>
                  <a:schemeClr val="bg1">
                    <a:lumMod val="50000"/>
                  </a:schemeClr>
                </a:solidFill>
                <a:latin typeface="Arial"/>
                <a:ea typeface="Arial Unicode MS"/>
                <a:cs typeface="Arial Unicode MS"/>
                <a:hlinkClick r:id="rId2"/>
              </a:rPr>
              <a:t>www.xrg-simulation.de/en</a:t>
            </a:r>
            <a:endParaRPr lang="de-DE" sz="2400" dirty="0">
              <a:solidFill>
                <a:schemeClr val="bg1">
                  <a:lumMod val="50000"/>
                </a:schemeClr>
              </a:solidFill>
              <a:latin typeface="Arial"/>
              <a:ea typeface="Arial Unicode MS"/>
              <a:cs typeface="Arial Unicode MS"/>
            </a:endParaRPr>
          </a:p>
          <a:p>
            <a:pPr lvl="0" algn="ctr">
              <a:defRPr/>
            </a:pPr>
            <a:r>
              <a:rPr lang="de-DE" sz="2400" dirty="0">
                <a:solidFill>
                  <a:schemeClr val="bg1">
                    <a:lumMod val="50000"/>
                  </a:schemeClr>
                </a:solidFill>
                <a:latin typeface="Arial"/>
                <a:ea typeface="Arial Unicode MS"/>
                <a:cs typeface="Arial Unicode MS"/>
                <a:hlinkClick r:id="rId3"/>
              </a:rPr>
              <a:t>info@xrg-simulation.de</a:t>
            </a:r>
            <a:endParaRPr lang="de-DE" sz="2400" dirty="0">
              <a:solidFill>
                <a:schemeClr val="bg1">
                  <a:lumMod val="50000"/>
                </a:schemeClr>
              </a:solidFill>
              <a:latin typeface="Arial"/>
              <a:ea typeface="Arial Unicode MS"/>
              <a:cs typeface="Arial Unicode MS"/>
            </a:endParaRPr>
          </a:p>
          <a:p>
            <a:pPr lvl="0" algn="ctr">
              <a:lnSpc>
                <a:spcPct val="80000"/>
              </a:lnSpc>
              <a:defRPr/>
            </a:pPr>
            <a:endParaRPr lang="de-DE" sz="2400" dirty="0">
              <a:solidFill>
                <a:schemeClr val="bg1">
                  <a:lumMod val="50000"/>
                </a:schemeClr>
              </a:solidFill>
              <a:latin typeface="Arial"/>
              <a:ea typeface="Arial Unicode MS"/>
              <a:cs typeface="Arial Unicode MS"/>
            </a:endParaRPr>
          </a:p>
          <a:p>
            <a:pPr lvl="0" algn="ctr">
              <a:lnSpc>
                <a:spcPct val="80000"/>
              </a:lnSpc>
              <a:defRPr/>
            </a:pPr>
            <a:r>
              <a:rPr lang="en-US" sz="2400" dirty="0">
                <a:solidFill>
                  <a:schemeClr val="bg1">
                    <a:lumMod val="50000"/>
                  </a:schemeClr>
                </a:solidFill>
                <a:latin typeface="Arial"/>
                <a:ea typeface="Arial Unicode MS"/>
                <a:cs typeface="Arial Unicode MS"/>
              </a:rPr>
              <a:t> We are looking forward to hearing from you.</a:t>
            </a:r>
          </a:p>
        </p:txBody>
      </p:sp>
      <p:sp>
        <p:nvSpPr>
          <p:cNvPr id="16" name="Textfeld 15"/>
          <p:cNvSpPr txBox="1"/>
          <p:nvPr/>
        </p:nvSpPr>
        <p:spPr>
          <a:xfrm>
            <a:off x="758824" y="1149350"/>
            <a:ext cx="2555875" cy="338138"/>
          </a:xfrm>
          <a:prstGeom prst="rect">
            <a:avLst/>
          </a:prstGeom>
          <a:noFill/>
        </p:spPr>
        <p:txBody>
          <a:bodyPr>
            <a:spAutoFit/>
          </a:bodyPr>
          <a:lstStyle/>
          <a:p>
            <a:pPr defTabSz="470356">
              <a:defRPr/>
            </a:pPr>
            <a:r>
              <a:rPr lang="de-DE" sz="1600" b="0" dirty="0" smtClean="0">
                <a:solidFill>
                  <a:schemeClr val="bg1">
                    <a:lumMod val="50000"/>
                  </a:schemeClr>
                </a:solidFill>
                <a:latin typeface="Arial Black" pitchFamily="34" charset="0"/>
              </a:rPr>
              <a:t>CONTACT</a:t>
            </a:r>
            <a:endParaRPr lang="en-GB" sz="1600" b="0" dirty="0">
              <a:solidFill>
                <a:schemeClr val="bg1">
                  <a:lumMod val="50000"/>
                </a:schemeClr>
              </a:solidFill>
              <a:latin typeface="Arial Black" pitchFamily="34" charset="0"/>
            </a:endParaRPr>
          </a:p>
        </p:txBody>
      </p:sp>
    </p:spTree>
    <p:extLst>
      <p:ext uri="{BB962C8B-B14F-4D97-AF65-F5344CB8AC3E}">
        <p14:creationId xmlns:p14="http://schemas.microsoft.com/office/powerpoint/2010/main" val="1983459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idx="10"/>
          </p:nvPr>
        </p:nvSpPr>
        <p:spPr/>
        <p:txBody>
          <a:bodyPr/>
          <a:lstStyle/>
          <a:p>
            <a:pPr>
              <a:defRPr/>
            </a:pPr>
            <a:r>
              <a:rPr lang="en-US" smtClean="0"/>
              <a:t>06.06.2018</a:t>
            </a:r>
            <a:endParaRPr lang="en-GB" dirty="0"/>
          </a:p>
        </p:txBody>
      </p:sp>
      <p:sp>
        <p:nvSpPr>
          <p:cNvPr id="5" name="Fußzeilenplatzhalter 4"/>
          <p:cNvSpPr>
            <a:spLocks noGrp="1"/>
          </p:cNvSpPr>
          <p:nvPr>
            <p:ph type="ftr" idx="11"/>
          </p:nvPr>
        </p:nvSpPr>
        <p:spPr/>
        <p:txBody>
          <a:bodyPr/>
          <a:lstStyle/>
          <a:p>
            <a:pPr>
              <a:defRPr/>
            </a:pPr>
            <a:r>
              <a:rPr lang="en-GB" smtClean="0"/>
              <a:t>XRG Company Presentation</a:t>
            </a:r>
            <a:endParaRPr lang="en-GB" dirty="0"/>
          </a:p>
        </p:txBody>
      </p:sp>
      <p:sp>
        <p:nvSpPr>
          <p:cNvPr id="6" name="Foliennummernplatzhalter 5"/>
          <p:cNvSpPr>
            <a:spLocks noGrp="1"/>
          </p:cNvSpPr>
          <p:nvPr>
            <p:ph type="sldNum" idx="12"/>
          </p:nvPr>
        </p:nvSpPr>
        <p:spPr/>
        <p:txBody>
          <a:bodyPr/>
          <a:lstStyle/>
          <a:p>
            <a:pPr>
              <a:defRPr/>
            </a:pPr>
            <a:fld id="{999649BE-4669-4910-AD43-0373D0EB5276}" type="slidenum">
              <a:rPr lang="en-GB" smtClean="0"/>
              <a:pPr>
                <a:defRPr/>
              </a:pPr>
              <a:t>2</a:t>
            </a:fld>
            <a:endParaRPr lang="en-GB" dirty="0"/>
          </a:p>
        </p:txBody>
      </p:sp>
      <p:sp>
        <p:nvSpPr>
          <p:cNvPr id="7" name="Titel 6"/>
          <p:cNvSpPr>
            <a:spLocks noGrp="1"/>
          </p:cNvSpPr>
          <p:nvPr>
            <p:ph type="title"/>
          </p:nvPr>
        </p:nvSpPr>
        <p:spPr/>
        <p:txBody>
          <a:bodyPr/>
          <a:lstStyle/>
          <a:p>
            <a:r>
              <a:rPr lang="en-US" dirty="0" smtClean="0"/>
              <a:t>Company Profile</a:t>
            </a:r>
            <a:endParaRPr lang="en-US" dirty="0"/>
          </a:p>
        </p:txBody>
      </p:sp>
      <p:sp>
        <p:nvSpPr>
          <p:cNvPr id="8" name="Abgerundetes Rechteck 7"/>
          <p:cNvSpPr/>
          <p:nvPr/>
        </p:nvSpPr>
        <p:spPr bwMode="auto">
          <a:xfrm>
            <a:off x="5816600" y="1016000"/>
            <a:ext cx="3419475" cy="828675"/>
          </a:xfrm>
          <a:prstGeom prst="roundRect">
            <a:avLst>
              <a:gd name="adj" fmla="val 0"/>
            </a:avLst>
          </a:prstGeom>
          <a:solidFill>
            <a:schemeClr val="bg1"/>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9" name="Abgerundetes Rechteck 8"/>
          <p:cNvSpPr/>
          <p:nvPr/>
        </p:nvSpPr>
        <p:spPr bwMode="auto">
          <a:xfrm>
            <a:off x="3187700" y="1016000"/>
            <a:ext cx="3276600" cy="828675"/>
          </a:xfrm>
          <a:prstGeom prst="roundRect">
            <a:avLst>
              <a:gd name="adj" fmla="val 0"/>
            </a:avLst>
          </a:prstGeom>
          <a:solidFill>
            <a:schemeClr val="bg1"/>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10" name="Abgerundetes Rechteck 9"/>
          <p:cNvSpPr/>
          <p:nvPr/>
        </p:nvSpPr>
        <p:spPr bwMode="auto">
          <a:xfrm>
            <a:off x="596900" y="1016000"/>
            <a:ext cx="2879725" cy="828675"/>
          </a:xfrm>
          <a:prstGeom prst="roundRect">
            <a:avLst>
              <a:gd name="adj" fmla="val 0"/>
            </a:avLst>
          </a:prstGeom>
          <a:solidFill>
            <a:schemeClr val="bg1">
              <a:lumMod val="95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11" name="Abgerundetes Rechteck 10"/>
          <p:cNvSpPr/>
          <p:nvPr/>
        </p:nvSpPr>
        <p:spPr bwMode="auto">
          <a:xfrm>
            <a:off x="596900" y="1592263"/>
            <a:ext cx="8639175" cy="4608512"/>
          </a:xfrm>
          <a:prstGeom prst="roundRect">
            <a:avLst>
              <a:gd name="adj" fmla="val 0"/>
            </a:avLst>
          </a:prstGeom>
          <a:gradFill>
            <a:gsLst>
              <a:gs pos="0">
                <a:schemeClr val="bg1"/>
              </a:gs>
              <a:gs pos="80000">
                <a:schemeClr val="accent3">
                  <a:shade val="93000"/>
                  <a:satMod val="130000"/>
                </a:schemeClr>
              </a:gs>
              <a:gs pos="100000">
                <a:schemeClr val="bg1">
                  <a:lumMod val="95000"/>
                </a:schemeClr>
              </a:gs>
            </a:gsLs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12" name="Textfeld 11"/>
          <p:cNvSpPr txBox="1"/>
          <p:nvPr/>
        </p:nvSpPr>
        <p:spPr>
          <a:xfrm>
            <a:off x="739775" y="1146175"/>
            <a:ext cx="2557463" cy="338138"/>
          </a:xfrm>
          <a:prstGeom prst="rect">
            <a:avLst/>
          </a:prstGeom>
          <a:noFill/>
        </p:spPr>
        <p:txBody>
          <a:bodyPr>
            <a:spAutoFit/>
          </a:bodyPr>
          <a:lstStyle/>
          <a:p>
            <a:pPr defTabSz="470356">
              <a:defRPr/>
            </a:pPr>
            <a:r>
              <a:rPr lang="de-DE" sz="1600" b="0" dirty="0">
                <a:solidFill>
                  <a:schemeClr val="bg1">
                    <a:lumMod val="50000"/>
                  </a:schemeClr>
                </a:solidFill>
                <a:latin typeface="Arial Black" pitchFamily="34" charset="0"/>
              </a:rPr>
              <a:t>COMPANY PROFILE</a:t>
            </a:r>
            <a:endParaRPr lang="en-GB" sz="1600" b="0" dirty="0">
              <a:solidFill>
                <a:schemeClr val="bg1">
                  <a:lumMod val="50000"/>
                </a:schemeClr>
              </a:solidFill>
              <a:latin typeface="Arial Black" pitchFamily="34" charset="0"/>
            </a:endParaRPr>
          </a:p>
        </p:txBody>
      </p:sp>
      <p:sp>
        <p:nvSpPr>
          <p:cNvPr id="13" name="Textfeld 12"/>
          <p:cNvSpPr txBox="1"/>
          <p:nvPr/>
        </p:nvSpPr>
        <p:spPr>
          <a:xfrm>
            <a:off x="848544" y="1736812"/>
            <a:ext cx="8100900" cy="4385816"/>
          </a:xfrm>
          <a:prstGeom prst="rect">
            <a:avLst/>
          </a:prstGeom>
          <a:noFill/>
        </p:spPr>
        <p:txBody>
          <a:bodyPr>
            <a:spAutoFit/>
          </a:bodyPr>
          <a:lstStyle/>
          <a:p>
            <a:pPr defTabSz="470356">
              <a:lnSpc>
                <a:spcPct val="150000"/>
              </a:lnSpc>
              <a:defRPr/>
            </a:pPr>
            <a:r>
              <a:rPr lang="en-GB" sz="2400" dirty="0">
                <a:solidFill>
                  <a:srgbClr val="FFC000"/>
                </a:solidFill>
                <a:latin typeface="Arial" pitchFamily="34" charset="0"/>
              </a:rPr>
              <a:t>X</a:t>
            </a:r>
            <a:r>
              <a:rPr lang="en-GB" dirty="0">
                <a:solidFill>
                  <a:schemeClr val="bg1">
                    <a:lumMod val="50000"/>
                  </a:schemeClr>
                </a:solidFill>
                <a:latin typeface="Arial" pitchFamily="34" charset="0"/>
              </a:rPr>
              <a:t>RG stands for </a:t>
            </a:r>
            <a:r>
              <a:rPr lang="en-GB" i="1" dirty="0" err="1">
                <a:solidFill>
                  <a:schemeClr val="bg1">
                    <a:lumMod val="50000"/>
                  </a:schemeClr>
                </a:solidFill>
                <a:latin typeface="Arial" pitchFamily="34" charset="0"/>
              </a:rPr>
              <a:t>exergy</a:t>
            </a:r>
            <a:r>
              <a:rPr lang="en-GB" dirty="0">
                <a:solidFill>
                  <a:schemeClr val="bg1">
                    <a:lumMod val="50000"/>
                  </a:schemeClr>
                </a:solidFill>
                <a:latin typeface="Arial" pitchFamily="34" charset="0"/>
              </a:rPr>
              <a:t>. The company was founded in 2005 and is focussed on the modelling and simulation of thermal energy systems.</a:t>
            </a:r>
          </a:p>
          <a:p>
            <a:pPr defTabSz="470356">
              <a:lnSpc>
                <a:spcPct val="150000"/>
              </a:lnSpc>
              <a:defRPr/>
            </a:pPr>
            <a:r>
              <a:rPr lang="en-GB" dirty="0">
                <a:solidFill>
                  <a:schemeClr val="bg1">
                    <a:lumMod val="50000"/>
                  </a:schemeClr>
                </a:solidFill>
                <a:latin typeface="Arial" pitchFamily="34" charset="0"/>
              </a:rPr>
              <a:t>From the start we have been working for the most advanced companies and research institutions in their field, because we share our customer‘s passion for his products. We don‘t stop at delivering excellent results but want to go further to let the simulation become part of the real world.</a:t>
            </a:r>
          </a:p>
          <a:p>
            <a:pPr defTabSz="470356">
              <a:lnSpc>
                <a:spcPct val="150000"/>
              </a:lnSpc>
              <a:defRPr/>
            </a:pPr>
            <a:r>
              <a:rPr lang="en-GB" dirty="0">
                <a:solidFill>
                  <a:schemeClr val="bg1">
                    <a:lumMod val="50000"/>
                  </a:schemeClr>
                </a:solidFill>
                <a:latin typeface="Arial" pitchFamily="34" charset="0"/>
              </a:rPr>
              <a:t>XRG is best in</a:t>
            </a:r>
          </a:p>
          <a:p>
            <a:pPr marL="2338212" lvl="6" indent="-285750" defTabSz="684154">
              <a:lnSpc>
                <a:spcPct val="150000"/>
              </a:lnSpc>
              <a:buBlip>
                <a:blip r:embed="rId2"/>
              </a:buBlip>
              <a:defRPr/>
            </a:pPr>
            <a:r>
              <a:rPr lang="en-GB" dirty="0">
                <a:solidFill>
                  <a:schemeClr val="bg1">
                    <a:lumMod val="50000"/>
                  </a:schemeClr>
                </a:solidFill>
                <a:latin typeface="Arial" pitchFamily="34" charset="0"/>
                <a:hlinkClick r:id="rId3" action="ppaction://hlinksldjump"/>
              </a:rPr>
              <a:t>Simulation services</a:t>
            </a:r>
            <a:endParaRPr lang="en-GB" dirty="0">
              <a:solidFill>
                <a:schemeClr val="bg1">
                  <a:lumMod val="50000"/>
                </a:schemeClr>
              </a:solidFill>
              <a:latin typeface="Arial" pitchFamily="34" charset="0"/>
            </a:endParaRPr>
          </a:p>
          <a:p>
            <a:pPr marL="2338212" lvl="6" indent="-285750" defTabSz="684154">
              <a:lnSpc>
                <a:spcPct val="150000"/>
              </a:lnSpc>
              <a:buBlip>
                <a:blip r:embed="rId2"/>
              </a:buBlip>
              <a:defRPr/>
            </a:pPr>
            <a:r>
              <a:rPr lang="en-GB" dirty="0">
                <a:solidFill>
                  <a:schemeClr val="bg1">
                    <a:lumMod val="50000"/>
                  </a:schemeClr>
                </a:solidFill>
                <a:latin typeface="Arial" pitchFamily="34" charset="0"/>
                <a:hlinkClick r:id="rId4" action="ppaction://hlinksldjump"/>
              </a:rPr>
              <a:t>Simulation products</a:t>
            </a:r>
            <a:endParaRPr lang="en-GB" dirty="0">
              <a:solidFill>
                <a:schemeClr val="bg1">
                  <a:lumMod val="50000"/>
                </a:schemeClr>
              </a:solidFill>
              <a:latin typeface="Arial" pitchFamily="34" charset="0"/>
            </a:endParaRPr>
          </a:p>
          <a:p>
            <a:pPr marL="2338212" lvl="6" indent="-285750" defTabSz="684154">
              <a:lnSpc>
                <a:spcPct val="150000"/>
              </a:lnSpc>
              <a:buBlip>
                <a:blip r:embed="rId2"/>
              </a:buBlip>
              <a:defRPr/>
            </a:pPr>
            <a:r>
              <a:rPr lang="en-GB" dirty="0">
                <a:solidFill>
                  <a:schemeClr val="bg1">
                    <a:lumMod val="50000"/>
                  </a:schemeClr>
                </a:solidFill>
                <a:latin typeface="Arial" pitchFamily="34" charset="0"/>
                <a:hlinkClick r:id="rId5"/>
              </a:rPr>
              <a:t>Research and Development</a:t>
            </a:r>
            <a:endParaRPr lang="en-GB" dirty="0">
              <a:solidFill>
                <a:schemeClr val="bg1">
                  <a:lumMod val="50000"/>
                </a:schemeClr>
              </a:solidFill>
              <a:latin typeface="Arial" pitchFamily="34" charset="0"/>
            </a:endParaRPr>
          </a:p>
        </p:txBody>
      </p:sp>
      <p:sp>
        <p:nvSpPr>
          <p:cNvPr id="14" name="Textfeld 13"/>
          <p:cNvSpPr txBox="1"/>
          <p:nvPr/>
        </p:nvSpPr>
        <p:spPr>
          <a:xfrm>
            <a:off x="3621088" y="1146175"/>
            <a:ext cx="2555875" cy="338138"/>
          </a:xfrm>
          <a:prstGeom prst="rect">
            <a:avLst/>
          </a:prstGeom>
          <a:noFill/>
        </p:spPr>
        <p:txBody>
          <a:bodyPr>
            <a:spAutoFit/>
          </a:bodyPr>
          <a:lstStyle/>
          <a:p>
            <a:pPr defTabSz="470356">
              <a:defRPr/>
            </a:pPr>
            <a:r>
              <a:rPr lang="de-DE" sz="1600" b="0" dirty="0">
                <a:solidFill>
                  <a:schemeClr val="bg1">
                    <a:lumMod val="75000"/>
                  </a:schemeClr>
                </a:solidFill>
                <a:latin typeface="Arial Black" pitchFamily="34" charset="0"/>
              </a:rPr>
              <a:t>SERVICES</a:t>
            </a:r>
            <a:endParaRPr lang="en-GB" sz="1600" b="0" dirty="0">
              <a:solidFill>
                <a:schemeClr val="bg1">
                  <a:lumMod val="75000"/>
                </a:schemeClr>
              </a:solidFill>
              <a:latin typeface="Arial Black" pitchFamily="34" charset="0"/>
            </a:endParaRPr>
          </a:p>
        </p:txBody>
      </p:sp>
      <p:sp>
        <p:nvSpPr>
          <p:cNvPr id="15" name="Textfeld 14"/>
          <p:cNvSpPr txBox="1"/>
          <p:nvPr/>
        </p:nvSpPr>
        <p:spPr>
          <a:xfrm>
            <a:off x="6645275" y="1146175"/>
            <a:ext cx="2555875" cy="338138"/>
          </a:xfrm>
          <a:prstGeom prst="rect">
            <a:avLst/>
          </a:prstGeom>
          <a:noFill/>
        </p:spPr>
        <p:txBody>
          <a:bodyPr>
            <a:spAutoFit/>
          </a:bodyPr>
          <a:lstStyle/>
          <a:p>
            <a:pPr defTabSz="470356">
              <a:defRPr/>
            </a:pPr>
            <a:r>
              <a:rPr lang="de-DE" sz="1600" b="0" dirty="0">
                <a:solidFill>
                  <a:schemeClr val="bg1">
                    <a:lumMod val="75000"/>
                  </a:schemeClr>
                </a:solidFill>
                <a:latin typeface="Arial Black" pitchFamily="34" charset="0"/>
              </a:rPr>
              <a:t>PRODUCTS</a:t>
            </a:r>
            <a:endParaRPr lang="en-GB" sz="1600" b="0" dirty="0">
              <a:solidFill>
                <a:schemeClr val="bg1">
                  <a:lumMod val="75000"/>
                </a:schemeClr>
              </a:solidFill>
              <a:latin typeface="Arial Black" pitchFamily="34" charset="0"/>
            </a:endParaRPr>
          </a:p>
        </p:txBody>
      </p:sp>
    </p:spTree>
    <p:extLst>
      <p:ext uri="{BB962C8B-B14F-4D97-AF65-F5344CB8AC3E}">
        <p14:creationId xmlns:p14="http://schemas.microsoft.com/office/powerpoint/2010/main" val="2089008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idx="10"/>
          </p:nvPr>
        </p:nvSpPr>
        <p:spPr/>
        <p:txBody>
          <a:bodyPr/>
          <a:lstStyle/>
          <a:p>
            <a:pPr>
              <a:defRPr/>
            </a:pPr>
            <a:r>
              <a:rPr lang="en-US" smtClean="0"/>
              <a:t>06.06.2018</a:t>
            </a:r>
            <a:endParaRPr lang="en-GB"/>
          </a:p>
        </p:txBody>
      </p:sp>
      <p:sp>
        <p:nvSpPr>
          <p:cNvPr id="3" name="Fußzeilenplatzhalter 2"/>
          <p:cNvSpPr>
            <a:spLocks noGrp="1"/>
          </p:cNvSpPr>
          <p:nvPr>
            <p:ph type="ftr" idx="11"/>
          </p:nvPr>
        </p:nvSpPr>
        <p:spPr/>
        <p:txBody>
          <a:bodyPr/>
          <a:lstStyle/>
          <a:p>
            <a:pPr>
              <a:defRPr/>
            </a:pPr>
            <a:r>
              <a:rPr lang="en-GB" smtClean="0"/>
              <a:t>XRG Company Presentation</a:t>
            </a:r>
            <a:endParaRPr lang="en-GB"/>
          </a:p>
        </p:txBody>
      </p:sp>
      <p:sp>
        <p:nvSpPr>
          <p:cNvPr id="4" name="Foliennummernplatzhalter 3"/>
          <p:cNvSpPr>
            <a:spLocks noGrp="1"/>
          </p:cNvSpPr>
          <p:nvPr>
            <p:ph type="sldNum" idx="12"/>
          </p:nvPr>
        </p:nvSpPr>
        <p:spPr/>
        <p:txBody>
          <a:bodyPr/>
          <a:lstStyle/>
          <a:p>
            <a:pPr>
              <a:defRPr/>
            </a:pPr>
            <a:fld id="{D2DD8543-552E-465C-9BA9-B4607B905277}" type="slidenum">
              <a:rPr lang="en-GB" smtClean="0"/>
              <a:pPr>
                <a:defRPr/>
              </a:pPr>
              <a:t>3</a:t>
            </a:fld>
            <a:endParaRPr lang="en-GB" dirty="0"/>
          </a:p>
        </p:txBody>
      </p:sp>
      <p:sp>
        <p:nvSpPr>
          <p:cNvPr id="5" name="Titel 4"/>
          <p:cNvSpPr>
            <a:spLocks noGrp="1"/>
          </p:cNvSpPr>
          <p:nvPr>
            <p:ph type="title"/>
          </p:nvPr>
        </p:nvSpPr>
        <p:spPr/>
        <p:txBody>
          <a:bodyPr/>
          <a:lstStyle/>
          <a:p>
            <a:r>
              <a:rPr lang="en-US" dirty="0" smtClean="0"/>
              <a:t>Services</a:t>
            </a:r>
            <a:endParaRPr lang="en-US" dirty="0"/>
          </a:p>
        </p:txBody>
      </p:sp>
      <p:sp>
        <p:nvSpPr>
          <p:cNvPr id="6" name="Abgerundetes Rechteck 5"/>
          <p:cNvSpPr/>
          <p:nvPr/>
        </p:nvSpPr>
        <p:spPr bwMode="auto">
          <a:xfrm>
            <a:off x="5816600" y="1016000"/>
            <a:ext cx="3419475" cy="828675"/>
          </a:xfrm>
          <a:prstGeom prst="roundRect">
            <a:avLst>
              <a:gd name="adj" fmla="val 0"/>
            </a:avLst>
          </a:prstGeom>
          <a:solidFill>
            <a:schemeClr val="bg1"/>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7" name="Abgerundetes Rechteck 6"/>
          <p:cNvSpPr/>
          <p:nvPr/>
        </p:nvSpPr>
        <p:spPr bwMode="auto">
          <a:xfrm>
            <a:off x="3187700" y="1016000"/>
            <a:ext cx="3276600" cy="828675"/>
          </a:xfrm>
          <a:prstGeom prst="roundRect">
            <a:avLst>
              <a:gd name="adj" fmla="val 0"/>
            </a:avLst>
          </a:prstGeom>
          <a:solidFill>
            <a:schemeClr val="bg1">
              <a:lumMod val="95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8" name="Abgerundetes Rechteck 7"/>
          <p:cNvSpPr/>
          <p:nvPr/>
        </p:nvSpPr>
        <p:spPr bwMode="auto">
          <a:xfrm>
            <a:off x="596900" y="1016000"/>
            <a:ext cx="2879725" cy="828675"/>
          </a:xfrm>
          <a:prstGeom prst="roundRect">
            <a:avLst>
              <a:gd name="adj" fmla="val 0"/>
            </a:avLst>
          </a:prstGeom>
          <a:solidFill>
            <a:schemeClr val="bg1"/>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9" name="Abgerundetes Rechteck 8"/>
          <p:cNvSpPr/>
          <p:nvPr/>
        </p:nvSpPr>
        <p:spPr bwMode="auto">
          <a:xfrm>
            <a:off x="596900" y="1592263"/>
            <a:ext cx="8639175" cy="4608512"/>
          </a:xfrm>
          <a:prstGeom prst="roundRect">
            <a:avLst>
              <a:gd name="adj" fmla="val 0"/>
            </a:avLst>
          </a:prstGeom>
          <a:gradFill>
            <a:gsLst>
              <a:gs pos="0">
                <a:schemeClr val="bg1"/>
              </a:gs>
              <a:gs pos="80000">
                <a:schemeClr val="accent3">
                  <a:shade val="93000"/>
                  <a:satMod val="130000"/>
                </a:schemeClr>
              </a:gs>
              <a:gs pos="100000">
                <a:schemeClr val="bg1">
                  <a:lumMod val="95000"/>
                </a:schemeClr>
              </a:gs>
            </a:gsLs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10" name="Textfeld 9"/>
          <p:cNvSpPr txBox="1"/>
          <p:nvPr/>
        </p:nvSpPr>
        <p:spPr>
          <a:xfrm>
            <a:off x="739775" y="1146175"/>
            <a:ext cx="2557463" cy="338138"/>
          </a:xfrm>
          <a:prstGeom prst="rect">
            <a:avLst/>
          </a:prstGeom>
          <a:noFill/>
        </p:spPr>
        <p:txBody>
          <a:bodyPr>
            <a:spAutoFit/>
          </a:bodyPr>
          <a:lstStyle/>
          <a:p>
            <a:pPr defTabSz="470356">
              <a:defRPr/>
            </a:pPr>
            <a:r>
              <a:rPr lang="de-DE" sz="1600" b="0" dirty="0">
                <a:solidFill>
                  <a:schemeClr val="bg1">
                    <a:lumMod val="75000"/>
                  </a:schemeClr>
                </a:solidFill>
                <a:latin typeface="Arial Black" pitchFamily="34" charset="0"/>
              </a:rPr>
              <a:t>COMPANY PROFILE</a:t>
            </a:r>
            <a:endParaRPr lang="en-GB" sz="1600" b="0" dirty="0">
              <a:solidFill>
                <a:schemeClr val="bg1">
                  <a:lumMod val="75000"/>
                </a:schemeClr>
              </a:solidFill>
              <a:latin typeface="Arial Black" pitchFamily="34" charset="0"/>
            </a:endParaRPr>
          </a:p>
        </p:txBody>
      </p:sp>
      <p:sp>
        <p:nvSpPr>
          <p:cNvPr id="11" name="Textfeld 10"/>
          <p:cNvSpPr txBox="1"/>
          <p:nvPr/>
        </p:nvSpPr>
        <p:spPr>
          <a:xfrm>
            <a:off x="848544" y="1736812"/>
            <a:ext cx="8100900" cy="4124206"/>
          </a:xfrm>
          <a:prstGeom prst="rect">
            <a:avLst/>
          </a:prstGeom>
          <a:noFill/>
        </p:spPr>
        <p:txBody>
          <a:bodyPr>
            <a:spAutoFit/>
          </a:bodyPr>
          <a:lstStyle/>
          <a:p>
            <a:pPr defTabSz="470356">
              <a:lnSpc>
                <a:spcPct val="150000"/>
              </a:lnSpc>
              <a:spcAft>
                <a:spcPts val="600"/>
              </a:spcAft>
              <a:defRPr/>
            </a:pPr>
            <a:r>
              <a:rPr lang="en-GB" sz="2400" dirty="0">
                <a:solidFill>
                  <a:srgbClr val="FFC000"/>
                </a:solidFill>
                <a:latin typeface="Arial" pitchFamily="34" charset="0"/>
              </a:rPr>
              <a:t>O</a:t>
            </a:r>
            <a:r>
              <a:rPr lang="en-GB" dirty="0">
                <a:solidFill>
                  <a:schemeClr val="bg1">
                    <a:lumMod val="50000"/>
                  </a:schemeClr>
                </a:solidFill>
                <a:latin typeface="Arial" pitchFamily="34" charset="0"/>
              </a:rPr>
              <a:t>ur</a:t>
            </a:r>
            <a:r>
              <a:rPr lang="en-GB" dirty="0">
                <a:solidFill>
                  <a:schemeClr val="bg1">
                    <a:lumMod val="65000"/>
                  </a:schemeClr>
                </a:solidFill>
                <a:latin typeface="Arial" pitchFamily="34" charset="0"/>
              </a:rPr>
              <a:t> </a:t>
            </a:r>
            <a:r>
              <a:rPr lang="en-GB" dirty="0">
                <a:solidFill>
                  <a:schemeClr val="bg1">
                    <a:lumMod val="50000"/>
                  </a:schemeClr>
                </a:solidFill>
                <a:latin typeface="Arial" pitchFamily="34" charset="0"/>
              </a:rPr>
              <a:t>highly qualified engineers, physicists and IT-specialists  are open-minded and offer high-tech services  in</a:t>
            </a:r>
          </a:p>
          <a:p>
            <a:pPr marL="2338212" lvl="6" indent="-285750" defTabSz="684154">
              <a:lnSpc>
                <a:spcPct val="150000"/>
              </a:lnSpc>
              <a:buBlip>
                <a:blip r:embed="rId2"/>
              </a:buBlip>
              <a:defRPr/>
            </a:pPr>
            <a:r>
              <a:rPr lang="en-GB" dirty="0">
                <a:solidFill>
                  <a:schemeClr val="bg1">
                    <a:lumMod val="50000"/>
                  </a:schemeClr>
                </a:solidFill>
                <a:latin typeface="Arial" pitchFamily="34" charset="0"/>
              </a:rPr>
              <a:t>Modelling and programming</a:t>
            </a:r>
          </a:p>
          <a:p>
            <a:pPr marL="2338212" lvl="6" indent="-285750" defTabSz="684154">
              <a:lnSpc>
                <a:spcPct val="150000"/>
              </a:lnSpc>
              <a:buBlip>
                <a:blip r:embed="rId2"/>
              </a:buBlip>
              <a:defRPr/>
            </a:pPr>
            <a:r>
              <a:rPr lang="en-GB" dirty="0">
                <a:solidFill>
                  <a:schemeClr val="bg1">
                    <a:lumMod val="50000"/>
                  </a:schemeClr>
                </a:solidFill>
                <a:latin typeface="Arial" pitchFamily="34" charset="0"/>
              </a:rPr>
              <a:t>Simulation and post-processing</a:t>
            </a:r>
          </a:p>
          <a:p>
            <a:pPr marL="2338212" lvl="6" indent="-285750" defTabSz="684154">
              <a:lnSpc>
                <a:spcPct val="150000"/>
              </a:lnSpc>
              <a:buBlip>
                <a:blip r:embed="rId2"/>
              </a:buBlip>
              <a:defRPr/>
            </a:pPr>
            <a:r>
              <a:rPr lang="en-GB" dirty="0">
                <a:solidFill>
                  <a:schemeClr val="bg1">
                    <a:lumMod val="50000"/>
                  </a:schemeClr>
                </a:solidFill>
                <a:latin typeface="Arial" pitchFamily="34" charset="0"/>
              </a:rPr>
              <a:t>Subcontracted research projects </a:t>
            </a:r>
          </a:p>
          <a:p>
            <a:pPr marL="2338212" lvl="6" indent="-285750" defTabSz="684154">
              <a:lnSpc>
                <a:spcPct val="150000"/>
              </a:lnSpc>
              <a:buBlip>
                <a:blip r:embed="rId2"/>
              </a:buBlip>
              <a:defRPr/>
            </a:pPr>
            <a:r>
              <a:rPr lang="en-GB" dirty="0">
                <a:solidFill>
                  <a:schemeClr val="bg1">
                    <a:lumMod val="50000"/>
                  </a:schemeClr>
                </a:solidFill>
                <a:latin typeface="Arial" pitchFamily="34" charset="0"/>
              </a:rPr>
              <a:t>Application development</a:t>
            </a:r>
          </a:p>
          <a:p>
            <a:pPr marL="2338212" lvl="6" indent="-285750" defTabSz="684154">
              <a:lnSpc>
                <a:spcPct val="150000"/>
              </a:lnSpc>
              <a:buBlip>
                <a:blip r:embed="rId2"/>
              </a:buBlip>
              <a:defRPr/>
            </a:pPr>
            <a:r>
              <a:rPr lang="en-GB" dirty="0">
                <a:solidFill>
                  <a:schemeClr val="bg1">
                    <a:lumMod val="50000"/>
                  </a:schemeClr>
                </a:solidFill>
                <a:latin typeface="Arial" pitchFamily="34" charset="0"/>
              </a:rPr>
              <a:t>Training</a:t>
            </a:r>
          </a:p>
          <a:p>
            <a:pPr defTabSz="470356">
              <a:lnSpc>
                <a:spcPct val="150000"/>
              </a:lnSpc>
              <a:spcBef>
                <a:spcPts val="600"/>
              </a:spcBef>
              <a:defRPr/>
            </a:pPr>
            <a:r>
              <a:rPr lang="en-GB" dirty="0">
                <a:solidFill>
                  <a:schemeClr val="bg1">
                    <a:lumMod val="50000"/>
                  </a:schemeClr>
                </a:solidFill>
                <a:latin typeface="Arial" pitchFamily="34" charset="0"/>
              </a:rPr>
              <a:t>for our customers from the </a:t>
            </a:r>
            <a:r>
              <a:rPr lang="en-GB" dirty="0">
                <a:solidFill>
                  <a:schemeClr val="bg1">
                    <a:lumMod val="50000"/>
                  </a:schemeClr>
                </a:solidFill>
                <a:latin typeface="Arial" pitchFamily="34" charset="0"/>
                <a:hlinkClick r:id="rId3" action="ppaction://hlinksldjump"/>
              </a:rPr>
              <a:t>automotive</a:t>
            </a:r>
            <a:r>
              <a:rPr lang="en-GB" dirty="0">
                <a:solidFill>
                  <a:schemeClr val="bg1">
                    <a:lumMod val="50000"/>
                  </a:schemeClr>
                </a:solidFill>
                <a:latin typeface="Arial" pitchFamily="34" charset="0"/>
              </a:rPr>
              <a:t>, </a:t>
            </a:r>
            <a:r>
              <a:rPr lang="en-GB" dirty="0">
                <a:solidFill>
                  <a:schemeClr val="bg1">
                    <a:lumMod val="50000"/>
                  </a:schemeClr>
                </a:solidFill>
                <a:latin typeface="Arial" pitchFamily="34" charset="0"/>
                <a:hlinkClick r:id="rId4" action="ppaction://hlinksldjump"/>
              </a:rPr>
              <a:t>aviation</a:t>
            </a:r>
            <a:r>
              <a:rPr lang="en-GB" dirty="0">
                <a:solidFill>
                  <a:schemeClr val="bg1">
                    <a:lumMod val="50000"/>
                  </a:schemeClr>
                </a:solidFill>
                <a:latin typeface="Arial" pitchFamily="34" charset="0"/>
              </a:rPr>
              <a:t>, </a:t>
            </a:r>
            <a:r>
              <a:rPr lang="en-GB" dirty="0">
                <a:solidFill>
                  <a:schemeClr val="bg1">
                    <a:lumMod val="50000"/>
                  </a:schemeClr>
                </a:solidFill>
                <a:latin typeface="Arial" pitchFamily="34" charset="0"/>
                <a:hlinkClick r:id="rId5" action="ppaction://hlinksldjump"/>
              </a:rPr>
              <a:t>building</a:t>
            </a:r>
            <a:r>
              <a:rPr lang="en-GB" dirty="0">
                <a:solidFill>
                  <a:schemeClr val="bg1">
                    <a:lumMod val="50000"/>
                  </a:schemeClr>
                </a:solidFill>
                <a:latin typeface="Arial" pitchFamily="34" charset="0"/>
              </a:rPr>
              <a:t>, </a:t>
            </a:r>
            <a:r>
              <a:rPr lang="en-GB" dirty="0">
                <a:solidFill>
                  <a:schemeClr val="bg1">
                    <a:lumMod val="50000"/>
                  </a:schemeClr>
                </a:solidFill>
                <a:latin typeface="Arial" pitchFamily="34" charset="0"/>
                <a:hlinkClick r:id="rId6" action="ppaction://hlinksldjump"/>
              </a:rPr>
              <a:t>process</a:t>
            </a:r>
            <a:r>
              <a:rPr lang="en-GB" dirty="0">
                <a:solidFill>
                  <a:schemeClr val="bg1">
                    <a:lumMod val="50000"/>
                  </a:schemeClr>
                </a:solidFill>
                <a:latin typeface="Arial" pitchFamily="34" charset="0"/>
              </a:rPr>
              <a:t> and </a:t>
            </a:r>
            <a:r>
              <a:rPr lang="en-GB" dirty="0">
                <a:solidFill>
                  <a:schemeClr val="bg1">
                    <a:lumMod val="50000"/>
                  </a:schemeClr>
                </a:solidFill>
                <a:latin typeface="Arial" pitchFamily="34" charset="0"/>
                <a:hlinkClick r:id="rId7" action="ppaction://hlinksldjump"/>
              </a:rPr>
              <a:t>power plant</a:t>
            </a:r>
            <a:r>
              <a:rPr lang="en-GB" dirty="0">
                <a:solidFill>
                  <a:schemeClr val="bg1">
                    <a:lumMod val="50000"/>
                  </a:schemeClr>
                </a:solidFill>
                <a:latin typeface="Arial" pitchFamily="34" charset="0"/>
              </a:rPr>
              <a:t> industry.</a:t>
            </a:r>
          </a:p>
        </p:txBody>
      </p:sp>
      <p:sp>
        <p:nvSpPr>
          <p:cNvPr id="12" name="Textfeld 11"/>
          <p:cNvSpPr txBox="1"/>
          <p:nvPr/>
        </p:nvSpPr>
        <p:spPr>
          <a:xfrm>
            <a:off x="3621088" y="1146175"/>
            <a:ext cx="2555875" cy="338138"/>
          </a:xfrm>
          <a:prstGeom prst="rect">
            <a:avLst/>
          </a:prstGeom>
          <a:noFill/>
        </p:spPr>
        <p:txBody>
          <a:bodyPr>
            <a:spAutoFit/>
          </a:bodyPr>
          <a:lstStyle/>
          <a:p>
            <a:pPr defTabSz="470356">
              <a:defRPr/>
            </a:pPr>
            <a:r>
              <a:rPr lang="de-DE" sz="1600" b="0" dirty="0">
                <a:solidFill>
                  <a:schemeClr val="bg1">
                    <a:lumMod val="50000"/>
                  </a:schemeClr>
                </a:solidFill>
                <a:latin typeface="Arial Black" pitchFamily="34" charset="0"/>
              </a:rPr>
              <a:t>SERVICES</a:t>
            </a:r>
            <a:endParaRPr lang="en-GB" sz="1600" b="0" dirty="0">
              <a:solidFill>
                <a:schemeClr val="bg1">
                  <a:lumMod val="50000"/>
                </a:schemeClr>
              </a:solidFill>
              <a:latin typeface="Arial Black" pitchFamily="34" charset="0"/>
            </a:endParaRPr>
          </a:p>
        </p:txBody>
      </p:sp>
      <p:sp>
        <p:nvSpPr>
          <p:cNvPr id="13" name="Textfeld 12"/>
          <p:cNvSpPr txBox="1"/>
          <p:nvPr/>
        </p:nvSpPr>
        <p:spPr>
          <a:xfrm>
            <a:off x="6645275" y="1146175"/>
            <a:ext cx="2555875" cy="338138"/>
          </a:xfrm>
          <a:prstGeom prst="rect">
            <a:avLst/>
          </a:prstGeom>
          <a:noFill/>
        </p:spPr>
        <p:txBody>
          <a:bodyPr>
            <a:spAutoFit/>
          </a:bodyPr>
          <a:lstStyle/>
          <a:p>
            <a:pPr defTabSz="470356">
              <a:defRPr/>
            </a:pPr>
            <a:r>
              <a:rPr lang="de-DE" sz="1600" b="0" dirty="0">
                <a:solidFill>
                  <a:schemeClr val="bg1">
                    <a:lumMod val="75000"/>
                  </a:schemeClr>
                </a:solidFill>
                <a:latin typeface="Arial Black" pitchFamily="34" charset="0"/>
              </a:rPr>
              <a:t>PRODUCTS</a:t>
            </a:r>
            <a:endParaRPr lang="en-GB" sz="1600" b="0" dirty="0">
              <a:solidFill>
                <a:schemeClr val="bg1">
                  <a:lumMod val="75000"/>
                </a:schemeClr>
              </a:solidFill>
              <a:latin typeface="Arial Black" pitchFamily="34" charset="0"/>
            </a:endParaRPr>
          </a:p>
        </p:txBody>
      </p:sp>
    </p:spTree>
    <p:extLst>
      <p:ext uri="{BB962C8B-B14F-4D97-AF65-F5344CB8AC3E}">
        <p14:creationId xmlns:p14="http://schemas.microsoft.com/office/powerpoint/2010/main" val="1950791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idx="10"/>
          </p:nvPr>
        </p:nvSpPr>
        <p:spPr/>
        <p:txBody>
          <a:bodyPr/>
          <a:lstStyle/>
          <a:p>
            <a:pPr>
              <a:defRPr/>
            </a:pPr>
            <a:r>
              <a:rPr lang="en-US" smtClean="0"/>
              <a:t>06.06.2018</a:t>
            </a:r>
            <a:endParaRPr lang="en-GB" dirty="0"/>
          </a:p>
        </p:txBody>
      </p:sp>
      <p:sp>
        <p:nvSpPr>
          <p:cNvPr id="5" name="Fußzeilenplatzhalter 4"/>
          <p:cNvSpPr>
            <a:spLocks noGrp="1"/>
          </p:cNvSpPr>
          <p:nvPr>
            <p:ph type="ftr" idx="11"/>
          </p:nvPr>
        </p:nvSpPr>
        <p:spPr/>
        <p:txBody>
          <a:bodyPr/>
          <a:lstStyle/>
          <a:p>
            <a:pPr>
              <a:defRPr/>
            </a:pPr>
            <a:r>
              <a:rPr lang="en-GB" smtClean="0"/>
              <a:t>XRG Company Presentation</a:t>
            </a:r>
            <a:endParaRPr lang="en-GB" dirty="0"/>
          </a:p>
        </p:txBody>
      </p:sp>
      <p:sp>
        <p:nvSpPr>
          <p:cNvPr id="6" name="Foliennummernplatzhalter 5"/>
          <p:cNvSpPr>
            <a:spLocks noGrp="1"/>
          </p:cNvSpPr>
          <p:nvPr>
            <p:ph type="sldNum" idx="12"/>
          </p:nvPr>
        </p:nvSpPr>
        <p:spPr/>
        <p:txBody>
          <a:bodyPr/>
          <a:lstStyle/>
          <a:p>
            <a:pPr>
              <a:defRPr/>
            </a:pPr>
            <a:fld id="{999649BE-4669-4910-AD43-0373D0EB5276}" type="slidenum">
              <a:rPr lang="en-GB" smtClean="0"/>
              <a:pPr>
                <a:defRPr/>
              </a:pPr>
              <a:t>4</a:t>
            </a:fld>
            <a:endParaRPr lang="en-GB" dirty="0"/>
          </a:p>
        </p:txBody>
      </p:sp>
      <p:sp>
        <p:nvSpPr>
          <p:cNvPr id="7" name="Titel 6"/>
          <p:cNvSpPr>
            <a:spLocks noGrp="1"/>
          </p:cNvSpPr>
          <p:nvPr>
            <p:ph type="title"/>
          </p:nvPr>
        </p:nvSpPr>
        <p:spPr/>
        <p:txBody>
          <a:bodyPr/>
          <a:lstStyle/>
          <a:p>
            <a:r>
              <a:rPr lang="en-US" dirty="0" smtClean="0"/>
              <a:t>Automotive</a:t>
            </a:r>
            <a:endParaRPr lang="en-US" dirty="0"/>
          </a:p>
        </p:txBody>
      </p:sp>
      <p:sp>
        <p:nvSpPr>
          <p:cNvPr id="12" name="Textfeld 11"/>
          <p:cNvSpPr txBox="1"/>
          <p:nvPr/>
        </p:nvSpPr>
        <p:spPr>
          <a:xfrm>
            <a:off x="200024" y="1124744"/>
            <a:ext cx="3460174" cy="5262979"/>
          </a:xfrm>
          <a:prstGeom prst="rect">
            <a:avLst/>
          </a:prstGeom>
          <a:noFill/>
        </p:spPr>
        <p:txBody>
          <a:bodyPr wrap="square">
            <a:spAutoFit/>
          </a:bodyPr>
          <a:lstStyle/>
          <a:p>
            <a:pPr marL="180975" indent="-180975" defTabSz="470356">
              <a:lnSpc>
                <a:spcPct val="150000"/>
              </a:lnSpc>
              <a:defRPr/>
            </a:pPr>
            <a:r>
              <a:rPr lang="en-GB" sz="1600" dirty="0">
                <a:solidFill>
                  <a:srgbClr val="FFC000"/>
                </a:solidFill>
                <a:latin typeface="Arial" pitchFamily="34" charset="0"/>
              </a:rPr>
              <a:t>&gt; </a:t>
            </a:r>
            <a:r>
              <a:rPr lang="en-GB" sz="1600" dirty="0" smtClean="0">
                <a:solidFill>
                  <a:schemeClr val="bg1">
                    <a:lumMod val="50000"/>
                  </a:schemeClr>
                </a:solidFill>
                <a:latin typeface="Arial" pitchFamily="34" charset="0"/>
              </a:rPr>
              <a:t>Modelling and simulation of air conditioning,  cooling and air ventilation systems</a:t>
            </a:r>
            <a:r>
              <a:rPr lang="en-GB" sz="1600" dirty="0">
                <a:solidFill>
                  <a:srgbClr val="FFC000"/>
                </a:solidFill>
                <a:latin typeface="Arial" pitchFamily="34" charset="0"/>
              </a:rPr>
              <a:t/>
            </a:r>
            <a:br>
              <a:rPr lang="en-GB" sz="1600" dirty="0">
                <a:solidFill>
                  <a:srgbClr val="FFC000"/>
                </a:solidFill>
                <a:latin typeface="Arial" pitchFamily="34" charset="0"/>
              </a:rPr>
            </a:br>
            <a:endParaRPr lang="en-GB" sz="1600" dirty="0">
              <a:solidFill>
                <a:srgbClr val="FFC000"/>
              </a:solidFill>
              <a:latin typeface="Arial" pitchFamily="34" charset="0"/>
            </a:endParaRPr>
          </a:p>
          <a:p>
            <a:pPr marL="180975" indent="-180975" defTabSz="470356">
              <a:lnSpc>
                <a:spcPct val="150000"/>
              </a:lnSpc>
              <a:defRPr/>
            </a:pPr>
            <a:r>
              <a:rPr lang="en-GB" sz="1600" dirty="0" smtClean="0">
                <a:solidFill>
                  <a:srgbClr val="FFC000"/>
                </a:solidFill>
                <a:latin typeface="Arial" pitchFamily="34" charset="0"/>
              </a:rPr>
              <a:t>&gt; </a:t>
            </a:r>
            <a:r>
              <a:rPr lang="en-GB" sz="1600" dirty="0" smtClean="0">
                <a:solidFill>
                  <a:schemeClr val="bg1">
                    <a:lumMod val="50000"/>
                  </a:schemeClr>
                </a:solidFill>
                <a:latin typeface="Arial" pitchFamily="34" charset="0"/>
              </a:rPr>
              <a:t>Investigation of energy efficiency and thermal comfort for conventional or future refrigeration and heat pump systems including cabins</a:t>
            </a:r>
          </a:p>
          <a:p>
            <a:pPr marL="180975" indent="-180975" defTabSz="470356">
              <a:lnSpc>
                <a:spcPct val="150000"/>
              </a:lnSpc>
              <a:defRPr/>
            </a:pPr>
            <a:endParaRPr lang="en-GB" sz="1600" dirty="0" smtClean="0">
              <a:solidFill>
                <a:srgbClr val="FFC000"/>
              </a:solidFill>
              <a:latin typeface="Arial" pitchFamily="34" charset="0"/>
            </a:endParaRPr>
          </a:p>
          <a:p>
            <a:pPr marL="180975" indent="-180975" defTabSz="470356">
              <a:lnSpc>
                <a:spcPct val="150000"/>
              </a:lnSpc>
              <a:defRPr/>
            </a:pPr>
            <a:r>
              <a:rPr lang="en-GB" sz="1600" dirty="0">
                <a:solidFill>
                  <a:srgbClr val="FFC000"/>
                </a:solidFill>
                <a:latin typeface="Arial" pitchFamily="34" charset="0"/>
              </a:rPr>
              <a:t>&gt; </a:t>
            </a:r>
            <a:r>
              <a:rPr lang="en-GB" sz="1600" dirty="0" err="1" smtClean="0">
                <a:solidFill>
                  <a:schemeClr val="bg1">
                    <a:lumMod val="50000"/>
                  </a:schemeClr>
                </a:solidFill>
                <a:latin typeface="Arial" pitchFamily="34" charset="0"/>
              </a:rPr>
              <a:t>Dymola</a:t>
            </a:r>
            <a:r>
              <a:rPr lang="en-GB" sz="1600" dirty="0" smtClean="0">
                <a:solidFill>
                  <a:schemeClr val="bg1">
                    <a:lumMod val="50000"/>
                  </a:schemeClr>
                </a:solidFill>
                <a:latin typeface="Arial" pitchFamily="34" charset="0"/>
              </a:rPr>
              <a:t>/</a:t>
            </a:r>
            <a:r>
              <a:rPr lang="en-GB" sz="1600" dirty="0" err="1" smtClean="0">
                <a:solidFill>
                  <a:schemeClr val="bg1">
                    <a:lumMod val="50000"/>
                  </a:schemeClr>
                </a:solidFill>
                <a:latin typeface="Arial" pitchFamily="34" charset="0"/>
              </a:rPr>
              <a:t>Modelica</a:t>
            </a:r>
            <a:r>
              <a:rPr lang="en-GB" sz="1600" dirty="0" smtClean="0">
                <a:solidFill>
                  <a:schemeClr val="bg1">
                    <a:lumMod val="50000"/>
                  </a:schemeClr>
                </a:solidFill>
                <a:latin typeface="Arial" pitchFamily="34" charset="0"/>
              </a:rPr>
              <a:t>, </a:t>
            </a:r>
            <a:r>
              <a:rPr lang="en-GB" sz="1600" dirty="0" err="1" smtClean="0">
                <a:solidFill>
                  <a:schemeClr val="bg1">
                    <a:lumMod val="50000"/>
                  </a:schemeClr>
                </a:solidFill>
                <a:latin typeface="Arial" pitchFamily="34" charset="0"/>
              </a:rPr>
              <a:t>AirConditioning</a:t>
            </a:r>
            <a:r>
              <a:rPr lang="en-GB" sz="1600" baseline="30000" dirty="0" err="1" smtClean="0">
                <a:solidFill>
                  <a:schemeClr val="bg1">
                    <a:lumMod val="50000"/>
                  </a:schemeClr>
                </a:solidFill>
                <a:latin typeface="Arial" pitchFamily="34" charset="0"/>
              </a:rPr>
              <a:t>TM</a:t>
            </a:r>
            <a:r>
              <a:rPr lang="en-GB" sz="1600" dirty="0" smtClean="0">
                <a:solidFill>
                  <a:schemeClr val="bg1">
                    <a:lumMod val="50000"/>
                  </a:schemeClr>
                </a:solidFill>
                <a:latin typeface="Arial" pitchFamily="34" charset="0"/>
              </a:rPr>
              <a:t>, TIL, </a:t>
            </a:r>
            <a:r>
              <a:rPr lang="en-GB" sz="1600" dirty="0" err="1" smtClean="0">
                <a:solidFill>
                  <a:schemeClr val="bg1">
                    <a:lumMod val="50000"/>
                  </a:schemeClr>
                </a:solidFill>
                <a:latin typeface="Arial" pitchFamily="34" charset="0"/>
              </a:rPr>
              <a:t>Flowmaster</a:t>
            </a:r>
            <a:r>
              <a:rPr lang="en-GB" sz="1600" dirty="0" smtClean="0">
                <a:solidFill>
                  <a:schemeClr val="bg1">
                    <a:lumMod val="50000"/>
                  </a:schemeClr>
                </a:solidFill>
                <a:latin typeface="Arial" pitchFamily="34" charset="0"/>
              </a:rPr>
              <a:t>, </a:t>
            </a:r>
            <a:r>
              <a:rPr lang="en-GB" sz="1600" dirty="0" err="1" smtClean="0">
                <a:solidFill>
                  <a:schemeClr val="bg1">
                    <a:lumMod val="50000"/>
                  </a:schemeClr>
                </a:solidFill>
                <a:latin typeface="Arial" pitchFamily="34" charset="0"/>
              </a:rPr>
              <a:t>Kuli</a:t>
            </a:r>
            <a:r>
              <a:rPr lang="en-GB" sz="1600" dirty="0" smtClean="0">
                <a:solidFill>
                  <a:schemeClr val="bg1">
                    <a:lumMod val="50000"/>
                  </a:schemeClr>
                </a:solidFill>
                <a:latin typeface="Arial" pitchFamily="34" charset="0"/>
              </a:rPr>
              <a:t>, </a:t>
            </a:r>
            <a:r>
              <a:rPr lang="en-GB" sz="1600" dirty="0" err="1" smtClean="0">
                <a:solidFill>
                  <a:schemeClr val="bg1">
                    <a:lumMod val="50000"/>
                  </a:schemeClr>
                </a:solidFill>
                <a:latin typeface="Arial" pitchFamily="34" charset="0"/>
              </a:rPr>
              <a:t>HumanComfort</a:t>
            </a:r>
            <a:r>
              <a:rPr lang="de-DE" sz="1600" baseline="30000" dirty="0">
                <a:solidFill>
                  <a:schemeClr val="bg1">
                    <a:lumMod val="50000"/>
                  </a:schemeClr>
                </a:solidFill>
                <a:latin typeface="Arial" pitchFamily="34" charset="0"/>
              </a:rPr>
              <a:t>TM</a:t>
            </a:r>
            <a:endParaRPr lang="en-GB" sz="1600" dirty="0">
              <a:solidFill>
                <a:schemeClr val="bg1">
                  <a:lumMod val="50000"/>
                </a:schemeClr>
              </a:solidFill>
              <a:latin typeface="Arial" pitchFamily="34" charset="0"/>
            </a:endParaRPr>
          </a:p>
        </p:txBody>
      </p:sp>
      <p:sp>
        <p:nvSpPr>
          <p:cNvPr id="13" name="Rechteck 12"/>
          <p:cNvSpPr/>
          <p:nvPr/>
        </p:nvSpPr>
        <p:spPr bwMode="auto">
          <a:xfrm>
            <a:off x="3728864" y="1988840"/>
            <a:ext cx="2861935" cy="433388"/>
          </a:xfrm>
          <a:prstGeom prst="rect">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sp>
        <p:nvSpPr>
          <p:cNvPr id="14" name="Abgerundetes Rechteck 13"/>
          <p:cNvSpPr>
            <a:spLocks noChangeAspect="1"/>
          </p:cNvSpPr>
          <p:nvPr/>
        </p:nvSpPr>
        <p:spPr bwMode="auto">
          <a:xfrm>
            <a:off x="3736484" y="2357840"/>
            <a:ext cx="5904000" cy="2909217"/>
          </a:xfrm>
          <a:prstGeom prst="roundRect">
            <a:avLst>
              <a:gd name="adj" fmla="val 0"/>
            </a:avLst>
          </a:prstGeom>
          <a:gradFill>
            <a:gsLst>
              <a:gs pos="0">
                <a:schemeClr val="bg1"/>
              </a:gs>
              <a:gs pos="80000">
                <a:schemeClr val="accent3">
                  <a:shade val="93000"/>
                  <a:satMod val="130000"/>
                </a:schemeClr>
              </a:gs>
              <a:gs pos="100000">
                <a:schemeClr val="bg1">
                  <a:lumMod val="95000"/>
                </a:schemeClr>
              </a:gs>
            </a:gsLs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16" name="Textfeld 15"/>
          <p:cNvSpPr txBox="1"/>
          <p:nvPr/>
        </p:nvSpPr>
        <p:spPr>
          <a:xfrm>
            <a:off x="3805654" y="2009160"/>
            <a:ext cx="2520950" cy="368300"/>
          </a:xfrm>
          <a:prstGeom prst="rect">
            <a:avLst/>
          </a:prstGeom>
          <a:noFill/>
        </p:spPr>
        <p:txBody>
          <a:bodyPr>
            <a:spAutoFit/>
          </a:bodyPr>
          <a:lstStyle/>
          <a:p>
            <a:pPr defTabSz="470356">
              <a:defRPr/>
            </a:pPr>
            <a:r>
              <a:rPr lang="de-DE" dirty="0" smtClean="0">
                <a:solidFill>
                  <a:schemeClr val="bg1">
                    <a:lumMod val="50000"/>
                  </a:schemeClr>
                </a:solidFill>
                <a:latin typeface="Arial" pitchFamily="34" charset="0"/>
              </a:rPr>
              <a:t>AUTOMOTIVE CABIN</a:t>
            </a:r>
            <a:endParaRPr lang="en-GB" dirty="0">
              <a:solidFill>
                <a:schemeClr val="bg1">
                  <a:lumMod val="50000"/>
                </a:schemeClr>
              </a:solidFill>
              <a:latin typeface="Arial" pitchFamily="34" charset="0"/>
            </a:endParaRPr>
          </a:p>
        </p:txBody>
      </p:sp>
      <p:grpSp>
        <p:nvGrpSpPr>
          <p:cNvPr id="17" name="Gruppieren 16"/>
          <p:cNvGrpSpPr/>
          <p:nvPr/>
        </p:nvGrpSpPr>
        <p:grpSpPr>
          <a:xfrm>
            <a:off x="3880500" y="2396827"/>
            <a:ext cx="5616624" cy="2744157"/>
            <a:chOff x="4388048" y="2596654"/>
            <a:chExt cx="4798651" cy="2344514"/>
          </a:xfrm>
        </p:grpSpPr>
        <p:pic>
          <p:nvPicPr>
            <p:cNvPr id="18" name="Grafik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92277" y="2631840"/>
              <a:ext cx="4794422" cy="2271458"/>
            </a:xfrm>
            <a:prstGeom prst="rect">
              <a:avLst/>
            </a:prstGeom>
          </p:spPr>
        </p:pic>
        <p:pic>
          <p:nvPicPr>
            <p:cNvPr id="19" name="Grafik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6868" y="2621522"/>
              <a:ext cx="3720772" cy="2175630"/>
            </a:xfrm>
            <a:prstGeom prst="rect">
              <a:avLst/>
            </a:prstGeom>
          </p:spPr>
        </p:pic>
        <p:pic>
          <p:nvPicPr>
            <p:cNvPr id="20" name="Grafik 19"/>
            <p:cNvPicPr>
              <a:picLocks noChangeAspect="1"/>
            </p:cNvPicPr>
            <p:nvPr/>
          </p:nvPicPr>
          <p:blipFill rotWithShape="1">
            <a:blip r:embed="rId4" cstate="print">
              <a:extLst>
                <a:ext uri="{28A0092B-C50C-407E-A947-70E740481C1C}">
                  <a14:useLocalDpi xmlns:a14="http://schemas.microsoft.com/office/drawing/2010/main" val="0"/>
                </a:ext>
              </a:extLst>
            </a:blip>
            <a:srcRect t="-3164" b="-1"/>
            <a:stretch/>
          </p:blipFill>
          <p:spPr>
            <a:xfrm>
              <a:off x="4388048" y="2596654"/>
              <a:ext cx="4796860" cy="2344514"/>
            </a:xfrm>
            <a:prstGeom prst="rect">
              <a:avLst/>
            </a:prstGeom>
          </p:spPr>
        </p:pic>
      </p:grpSp>
    </p:spTree>
    <p:extLst>
      <p:ext uri="{BB962C8B-B14F-4D97-AF65-F5344CB8AC3E}">
        <p14:creationId xmlns:p14="http://schemas.microsoft.com/office/powerpoint/2010/main" val="144549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bwMode="auto">
          <a:xfrm>
            <a:off x="3557953" y="1483444"/>
            <a:ext cx="2784475" cy="433388"/>
          </a:xfrm>
          <a:prstGeom prst="rect">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sp>
        <p:nvSpPr>
          <p:cNvPr id="4" name="Datumsplatzhalter 3"/>
          <p:cNvSpPr>
            <a:spLocks noGrp="1"/>
          </p:cNvSpPr>
          <p:nvPr>
            <p:ph type="dt" idx="10"/>
          </p:nvPr>
        </p:nvSpPr>
        <p:spPr/>
        <p:txBody>
          <a:bodyPr/>
          <a:lstStyle/>
          <a:p>
            <a:pPr>
              <a:defRPr/>
            </a:pPr>
            <a:r>
              <a:rPr lang="en-US" smtClean="0"/>
              <a:t>06.06.2018</a:t>
            </a:r>
            <a:endParaRPr lang="en-GB" dirty="0"/>
          </a:p>
        </p:txBody>
      </p:sp>
      <p:sp>
        <p:nvSpPr>
          <p:cNvPr id="5" name="Fußzeilenplatzhalter 4"/>
          <p:cNvSpPr>
            <a:spLocks noGrp="1"/>
          </p:cNvSpPr>
          <p:nvPr>
            <p:ph type="ftr" idx="11"/>
          </p:nvPr>
        </p:nvSpPr>
        <p:spPr/>
        <p:txBody>
          <a:bodyPr/>
          <a:lstStyle/>
          <a:p>
            <a:pPr>
              <a:defRPr/>
            </a:pPr>
            <a:r>
              <a:rPr lang="en-GB" smtClean="0"/>
              <a:t>XRG Company Presentation</a:t>
            </a:r>
            <a:endParaRPr lang="en-GB" dirty="0"/>
          </a:p>
        </p:txBody>
      </p:sp>
      <p:sp>
        <p:nvSpPr>
          <p:cNvPr id="6" name="Foliennummernplatzhalter 5"/>
          <p:cNvSpPr>
            <a:spLocks noGrp="1"/>
          </p:cNvSpPr>
          <p:nvPr>
            <p:ph type="sldNum" idx="12"/>
          </p:nvPr>
        </p:nvSpPr>
        <p:spPr/>
        <p:txBody>
          <a:bodyPr/>
          <a:lstStyle/>
          <a:p>
            <a:pPr>
              <a:defRPr/>
            </a:pPr>
            <a:fld id="{999649BE-4669-4910-AD43-0373D0EB5276}" type="slidenum">
              <a:rPr lang="en-GB" smtClean="0"/>
              <a:pPr>
                <a:defRPr/>
              </a:pPr>
              <a:t>5</a:t>
            </a:fld>
            <a:endParaRPr lang="en-GB" dirty="0"/>
          </a:p>
        </p:txBody>
      </p:sp>
      <p:sp>
        <p:nvSpPr>
          <p:cNvPr id="7" name="Titel 6"/>
          <p:cNvSpPr>
            <a:spLocks noGrp="1"/>
          </p:cNvSpPr>
          <p:nvPr>
            <p:ph type="title"/>
          </p:nvPr>
        </p:nvSpPr>
        <p:spPr/>
        <p:txBody>
          <a:bodyPr/>
          <a:lstStyle/>
          <a:p>
            <a:r>
              <a:rPr lang="en-US" dirty="0" smtClean="0"/>
              <a:t>Aviation </a:t>
            </a:r>
            <a:endParaRPr lang="en-US" dirty="0"/>
          </a:p>
        </p:txBody>
      </p:sp>
      <p:sp>
        <p:nvSpPr>
          <p:cNvPr id="11" name="Textfeld 10"/>
          <p:cNvSpPr txBox="1"/>
          <p:nvPr/>
        </p:nvSpPr>
        <p:spPr>
          <a:xfrm>
            <a:off x="3677015" y="1508844"/>
            <a:ext cx="2520950" cy="368300"/>
          </a:xfrm>
          <a:prstGeom prst="rect">
            <a:avLst/>
          </a:prstGeom>
          <a:noFill/>
        </p:spPr>
        <p:txBody>
          <a:bodyPr>
            <a:spAutoFit/>
          </a:bodyPr>
          <a:lstStyle/>
          <a:p>
            <a:pPr defTabSz="470356">
              <a:defRPr/>
            </a:pPr>
            <a:r>
              <a:rPr lang="de-DE" dirty="0" smtClean="0">
                <a:solidFill>
                  <a:schemeClr val="bg1">
                    <a:lumMod val="50000"/>
                  </a:schemeClr>
                </a:solidFill>
                <a:latin typeface="Arial" pitchFamily="34" charset="0"/>
              </a:rPr>
              <a:t>AIRCRAFT CABIN</a:t>
            </a:r>
            <a:endParaRPr lang="en-GB" dirty="0">
              <a:solidFill>
                <a:schemeClr val="bg1">
                  <a:lumMod val="50000"/>
                </a:schemeClr>
              </a:solidFill>
              <a:latin typeface="Arial" pitchFamily="34" charset="0"/>
            </a:endParaRPr>
          </a:p>
        </p:txBody>
      </p:sp>
      <p:sp>
        <p:nvSpPr>
          <p:cNvPr id="12" name="Textfeld 11"/>
          <p:cNvSpPr txBox="1"/>
          <p:nvPr/>
        </p:nvSpPr>
        <p:spPr>
          <a:xfrm>
            <a:off x="200025" y="1162245"/>
            <a:ext cx="3276600" cy="4893647"/>
          </a:xfrm>
          <a:prstGeom prst="rect">
            <a:avLst/>
          </a:prstGeom>
          <a:noFill/>
        </p:spPr>
        <p:txBody>
          <a:bodyPr>
            <a:spAutoFit/>
          </a:bodyPr>
          <a:lstStyle/>
          <a:p>
            <a:pPr marL="180975" indent="-180975" defTabSz="470356">
              <a:lnSpc>
                <a:spcPct val="150000"/>
              </a:lnSpc>
              <a:defRPr/>
            </a:pPr>
            <a:r>
              <a:rPr lang="en-GB" sz="1600" dirty="0">
                <a:solidFill>
                  <a:srgbClr val="FFC000"/>
                </a:solidFill>
                <a:latin typeface="Arial" pitchFamily="34" charset="0"/>
              </a:rPr>
              <a:t>&gt; </a:t>
            </a:r>
            <a:r>
              <a:rPr lang="en-GB" sz="1600" dirty="0" smtClean="0">
                <a:solidFill>
                  <a:schemeClr val="bg1">
                    <a:lumMod val="50000"/>
                  </a:schemeClr>
                </a:solidFill>
                <a:latin typeface="Arial" pitchFamily="34" charset="0"/>
              </a:rPr>
              <a:t>Future environmental control systems and cabin architectures</a:t>
            </a:r>
            <a:r>
              <a:rPr lang="en-GB" sz="1600" dirty="0">
                <a:solidFill>
                  <a:srgbClr val="FFC000"/>
                </a:solidFill>
                <a:latin typeface="Arial" pitchFamily="34" charset="0"/>
              </a:rPr>
              <a:t/>
            </a:r>
            <a:br>
              <a:rPr lang="en-GB" sz="1600" dirty="0">
                <a:solidFill>
                  <a:srgbClr val="FFC000"/>
                </a:solidFill>
                <a:latin typeface="Arial" pitchFamily="34" charset="0"/>
              </a:rPr>
            </a:br>
            <a:endParaRPr lang="en-GB" sz="1600" dirty="0">
              <a:solidFill>
                <a:srgbClr val="FFC000"/>
              </a:solidFill>
              <a:latin typeface="Arial" pitchFamily="34" charset="0"/>
            </a:endParaRPr>
          </a:p>
          <a:p>
            <a:pPr marL="180975" indent="-180975" defTabSz="470356">
              <a:lnSpc>
                <a:spcPct val="150000"/>
              </a:lnSpc>
              <a:defRPr/>
            </a:pPr>
            <a:r>
              <a:rPr lang="en-GB" sz="1600" dirty="0" smtClean="0">
                <a:solidFill>
                  <a:srgbClr val="FFC000"/>
                </a:solidFill>
                <a:latin typeface="Arial" pitchFamily="34" charset="0"/>
              </a:rPr>
              <a:t>&gt; </a:t>
            </a:r>
            <a:r>
              <a:rPr lang="en-GB" sz="1600" dirty="0">
                <a:solidFill>
                  <a:schemeClr val="bg1">
                    <a:lumMod val="50000"/>
                  </a:schemeClr>
                </a:solidFill>
                <a:latin typeface="Arial" pitchFamily="34" charset="0"/>
              </a:rPr>
              <a:t>S</a:t>
            </a:r>
            <a:r>
              <a:rPr lang="en-GB" sz="1600" dirty="0" smtClean="0">
                <a:solidFill>
                  <a:schemeClr val="bg1">
                    <a:lumMod val="50000"/>
                  </a:schemeClr>
                </a:solidFill>
                <a:latin typeface="Arial" pitchFamily="34" charset="0"/>
              </a:rPr>
              <a:t>pecialised on new modelling and simulation techniques. Development of tools and applications for easy analysis and optimisation of complex systems</a:t>
            </a:r>
          </a:p>
          <a:p>
            <a:pPr marL="180975" indent="-180975" defTabSz="470356">
              <a:lnSpc>
                <a:spcPct val="150000"/>
              </a:lnSpc>
              <a:defRPr/>
            </a:pPr>
            <a:endParaRPr lang="en-GB" sz="1600" dirty="0" smtClean="0">
              <a:solidFill>
                <a:srgbClr val="FFC000"/>
              </a:solidFill>
              <a:latin typeface="Arial" pitchFamily="34" charset="0"/>
            </a:endParaRPr>
          </a:p>
          <a:p>
            <a:pPr marL="180975" indent="-180975" defTabSz="470356">
              <a:lnSpc>
                <a:spcPct val="150000"/>
              </a:lnSpc>
              <a:defRPr/>
            </a:pPr>
            <a:r>
              <a:rPr lang="en-GB" sz="1600" dirty="0">
                <a:solidFill>
                  <a:srgbClr val="FFC000"/>
                </a:solidFill>
                <a:latin typeface="Arial" pitchFamily="34" charset="0"/>
              </a:rPr>
              <a:t>&gt; </a:t>
            </a:r>
            <a:r>
              <a:rPr lang="en-GB" sz="1600" dirty="0" smtClean="0">
                <a:solidFill>
                  <a:schemeClr val="bg1">
                    <a:lumMod val="50000"/>
                  </a:schemeClr>
                </a:solidFill>
                <a:latin typeface="Arial" pitchFamily="34" charset="0"/>
              </a:rPr>
              <a:t>Subcontracted in many research projects</a:t>
            </a:r>
            <a:endParaRPr lang="en-GB" sz="1600" dirty="0">
              <a:solidFill>
                <a:schemeClr val="bg1">
                  <a:lumMod val="50000"/>
                </a:schemeClr>
              </a:solidFill>
              <a:latin typeface="Arial" pitchFamily="34" charset="0"/>
            </a:endParaRPr>
          </a:p>
        </p:txBody>
      </p:sp>
      <p:sp>
        <p:nvSpPr>
          <p:cNvPr id="15" name="Abgerundetes Rechteck 14"/>
          <p:cNvSpPr/>
          <p:nvPr/>
        </p:nvSpPr>
        <p:spPr bwMode="auto">
          <a:xfrm>
            <a:off x="3569065" y="1914526"/>
            <a:ext cx="5976938" cy="3626836"/>
          </a:xfrm>
          <a:prstGeom prst="roundRect">
            <a:avLst>
              <a:gd name="adj" fmla="val 0"/>
            </a:avLst>
          </a:prstGeom>
          <a:gradFill>
            <a:gsLst>
              <a:gs pos="0">
                <a:schemeClr val="bg1"/>
              </a:gs>
              <a:gs pos="80000">
                <a:schemeClr val="accent3">
                  <a:shade val="93000"/>
                  <a:satMod val="130000"/>
                </a:schemeClr>
              </a:gs>
              <a:gs pos="100000">
                <a:schemeClr val="bg1">
                  <a:lumMod val="95000"/>
                </a:schemeClr>
              </a:gs>
            </a:gsLs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pic>
        <p:nvPicPr>
          <p:cNvPr id="16" name="Grafik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0034" y="2106881"/>
            <a:ext cx="5715000" cy="3266335"/>
          </a:xfrm>
          <a:prstGeom prst="rect">
            <a:avLst/>
          </a:prstGeom>
        </p:spPr>
      </p:pic>
    </p:spTree>
    <p:extLst>
      <p:ext uri="{BB962C8B-B14F-4D97-AF65-F5344CB8AC3E}">
        <p14:creationId xmlns:p14="http://schemas.microsoft.com/office/powerpoint/2010/main" val="41763921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idx="10"/>
          </p:nvPr>
        </p:nvSpPr>
        <p:spPr/>
        <p:txBody>
          <a:bodyPr/>
          <a:lstStyle/>
          <a:p>
            <a:pPr>
              <a:defRPr/>
            </a:pPr>
            <a:r>
              <a:rPr lang="en-US" smtClean="0"/>
              <a:t>06.06.2018</a:t>
            </a:r>
            <a:endParaRPr lang="en-GB" dirty="0"/>
          </a:p>
        </p:txBody>
      </p:sp>
      <p:sp>
        <p:nvSpPr>
          <p:cNvPr id="5" name="Fußzeilenplatzhalter 4"/>
          <p:cNvSpPr>
            <a:spLocks noGrp="1"/>
          </p:cNvSpPr>
          <p:nvPr>
            <p:ph type="ftr" idx="11"/>
          </p:nvPr>
        </p:nvSpPr>
        <p:spPr/>
        <p:txBody>
          <a:bodyPr/>
          <a:lstStyle/>
          <a:p>
            <a:pPr>
              <a:defRPr/>
            </a:pPr>
            <a:r>
              <a:rPr lang="en-GB" smtClean="0"/>
              <a:t>XRG Company Presentation</a:t>
            </a:r>
            <a:endParaRPr lang="en-GB" dirty="0"/>
          </a:p>
        </p:txBody>
      </p:sp>
      <p:sp>
        <p:nvSpPr>
          <p:cNvPr id="6" name="Foliennummernplatzhalter 5"/>
          <p:cNvSpPr>
            <a:spLocks noGrp="1"/>
          </p:cNvSpPr>
          <p:nvPr>
            <p:ph type="sldNum" idx="12"/>
          </p:nvPr>
        </p:nvSpPr>
        <p:spPr/>
        <p:txBody>
          <a:bodyPr/>
          <a:lstStyle/>
          <a:p>
            <a:pPr>
              <a:defRPr/>
            </a:pPr>
            <a:fld id="{999649BE-4669-4910-AD43-0373D0EB5276}" type="slidenum">
              <a:rPr lang="en-GB" smtClean="0"/>
              <a:pPr>
                <a:defRPr/>
              </a:pPr>
              <a:t>6</a:t>
            </a:fld>
            <a:endParaRPr lang="en-GB" dirty="0"/>
          </a:p>
        </p:txBody>
      </p:sp>
      <p:sp>
        <p:nvSpPr>
          <p:cNvPr id="7" name="Titel 6"/>
          <p:cNvSpPr>
            <a:spLocks noGrp="1"/>
          </p:cNvSpPr>
          <p:nvPr>
            <p:ph type="title"/>
          </p:nvPr>
        </p:nvSpPr>
        <p:spPr/>
        <p:txBody>
          <a:bodyPr/>
          <a:lstStyle/>
          <a:p>
            <a:r>
              <a:rPr lang="en-US" dirty="0" smtClean="0"/>
              <a:t>Building</a:t>
            </a:r>
            <a:endParaRPr lang="en-US" dirty="0"/>
          </a:p>
        </p:txBody>
      </p:sp>
      <p:sp>
        <p:nvSpPr>
          <p:cNvPr id="12" name="Textfeld 11"/>
          <p:cNvSpPr txBox="1"/>
          <p:nvPr/>
        </p:nvSpPr>
        <p:spPr>
          <a:xfrm>
            <a:off x="200025" y="1362248"/>
            <a:ext cx="3276600" cy="4154984"/>
          </a:xfrm>
          <a:prstGeom prst="rect">
            <a:avLst/>
          </a:prstGeom>
          <a:noFill/>
        </p:spPr>
        <p:txBody>
          <a:bodyPr>
            <a:spAutoFit/>
          </a:bodyPr>
          <a:lstStyle/>
          <a:p>
            <a:pPr marL="180975" indent="-180975" defTabSz="470356">
              <a:lnSpc>
                <a:spcPct val="150000"/>
              </a:lnSpc>
              <a:defRPr/>
            </a:pPr>
            <a:r>
              <a:rPr lang="en-GB" sz="1600" dirty="0">
                <a:solidFill>
                  <a:srgbClr val="FFC000"/>
                </a:solidFill>
                <a:latin typeface="Arial" pitchFamily="34" charset="0"/>
              </a:rPr>
              <a:t>&gt; </a:t>
            </a:r>
            <a:r>
              <a:rPr lang="en-GB" sz="1600" dirty="0" smtClean="0">
                <a:solidFill>
                  <a:schemeClr val="bg1">
                    <a:lumMod val="50000"/>
                  </a:schemeClr>
                </a:solidFill>
                <a:latin typeface="Arial" pitchFamily="34" charset="0"/>
              </a:rPr>
              <a:t>High expertise in modelling and simulation of large HVAC systems for offices and industrial facilities</a:t>
            </a:r>
            <a:r>
              <a:rPr lang="en-GB" sz="1600" dirty="0">
                <a:solidFill>
                  <a:srgbClr val="FFC000"/>
                </a:solidFill>
                <a:latin typeface="Arial" pitchFamily="34" charset="0"/>
              </a:rPr>
              <a:t/>
            </a:r>
            <a:br>
              <a:rPr lang="en-GB" sz="1600" dirty="0">
                <a:solidFill>
                  <a:srgbClr val="FFC000"/>
                </a:solidFill>
                <a:latin typeface="Arial" pitchFamily="34" charset="0"/>
              </a:rPr>
            </a:br>
            <a:endParaRPr lang="en-GB" sz="1600" dirty="0">
              <a:solidFill>
                <a:srgbClr val="FFC000"/>
              </a:solidFill>
              <a:latin typeface="Arial" pitchFamily="34" charset="0"/>
            </a:endParaRPr>
          </a:p>
          <a:p>
            <a:pPr marL="180975" indent="-180975" defTabSz="470356">
              <a:lnSpc>
                <a:spcPct val="150000"/>
              </a:lnSpc>
              <a:defRPr/>
            </a:pPr>
            <a:r>
              <a:rPr lang="en-GB" sz="1600" dirty="0" smtClean="0">
                <a:solidFill>
                  <a:srgbClr val="FFC000"/>
                </a:solidFill>
                <a:latin typeface="Arial" pitchFamily="34" charset="0"/>
              </a:rPr>
              <a:t>&gt; </a:t>
            </a:r>
            <a:r>
              <a:rPr lang="en-GB" sz="1600" dirty="0" smtClean="0">
                <a:solidFill>
                  <a:schemeClr val="bg1">
                    <a:lumMod val="50000"/>
                  </a:schemeClr>
                </a:solidFill>
                <a:latin typeface="Arial" pitchFamily="34" charset="0"/>
              </a:rPr>
              <a:t>Transient smoke removal and occupant escape simulation</a:t>
            </a:r>
          </a:p>
          <a:p>
            <a:pPr marL="180975" indent="-180975" defTabSz="470356">
              <a:lnSpc>
                <a:spcPct val="150000"/>
              </a:lnSpc>
              <a:defRPr/>
            </a:pPr>
            <a:endParaRPr lang="en-GB" sz="1600" dirty="0" smtClean="0">
              <a:solidFill>
                <a:srgbClr val="FFC000"/>
              </a:solidFill>
              <a:latin typeface="Arial" pitchFamily="34" charset="0"/>
            </a:endParaRPr>
          </a:p>
          <a:p>
            <a:pPr marL="180975" indent="-180975" defTabSz="470356">
              <a:lnSpc>
                <a:spcPct val="150000"/>
              </a:lnSpc>
              <a:defRPr/>
            </a:pPr>
            <a:r>
              <a:rPr lang="en-GB" sz="1600" dirty="0">
                <a:solidFill>
                  <a:srgbClr val="FFC000"/>
                </a:solidFill>
                <a:latin typeface="Arial" pitchFamily="34" charset="0"/>
              </a:rPr>
              <a:t>&gt; </a:t>
            </a:r>
            <a:r>
              <a:rPr lang="en-GB" sz="1600" dirty="0" smtClean="0">
                <a:solidFill>
                  <a:schemeClr val="bg1">
                    <a:lumMod val="50000"/>
                  </a:schemeClr>
                </a:solidFill>
                <a:latin typeface="Arial" pitchFamily="34" charset="0"/>
              </a:rPr>
              <a:t>Development of future HVAC systems by using most advanced simulation tools</a:t>
            </a:r>
            <a:endParaRPr lang="en-GB" sz="1600" dirty="0">
              <a:solidFill>
                <a:schemeClr val="bg1">
                  <a:lumMod val="50000"/>
                </a:schemeClr>
              </a:solidFill>
              <a:latin typeface="Arial" pitchFamily="34" charset="0"/>
            </a:endParaRPr>
          </a:p>
        </p:txBody>
      </p:sp>
      <p:sp>
        <p:nvSpPr>
          <p:cNvPr id="11" name="Rechteck 10"/>
          <p:cNvSpPr/>
          <p:nvPr/>
        </p:nvSpPr>
        <p:spPr bwMode="auto">
          <a:xfrm>
            <a:off x="3573463" y="1555452"/>
            <a:ext cx="3827808" cy="433388"/>
          </a:xfrm>
          <a:prstGeom prst="rect">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sp>
        <p:nvSpPr>
          <p:cNvPr id="17" name="Abgerundetes Rechteck 16"/>
          <p:cNvSpPr/>
          <p:nvPr/>
        </p:nvSpPr>
        <p:spPr bwMode="auto">
          <a:xfrm>
            <a:off x="3584574" y="1944784"/>
            <a:ext cx="5904929" cy="3398176"/>
          </a:xfrm>
          <a:prstGeom prst="roundRect">
            <a:avLst>
              <a:gd name="adj" fmla="val 0"/>
            </a:avLst>
          </a:prstGeom>
          <a:gradFill>
            <a:gsLst>
              <a:gs pos="0">
                <a:schemeClr val="bg1"/>
              </a:gs>
              <a:gs pos="80000">
                <a:schemeClr val="accent3">
                  <a:shade val="93000"/>
                  <a:satMod val="130000"/>
                </a:schemeClr>
              </a:gs>
              <a:gs pos="100000">
                <a:schemeClr val="bg1">
                  <a:lumMod val="95000"/>
                </a:schemeClr>
              </a:gs>
            </a:gsLs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18" name="Textfeld 17"/>
          <p:cNvSpPr txBox="1"/>
          <p:nvPr/>
        </p:nvSpPr>
        <p:spPr>
          <a:xfrm>
            <a:off x="3692524" y="1580852"/>
            <a:ext cx="3708747" cy="369332"/>
          </a:xfrm>
          <a:prstGeom prst="rect">
            <a:avLst/>
          </a:prstGeom>
          <a:noFill/>
        </p:spPr>
        <p:txBody>
          <a:bodyPr wrap="square">
            <a:spAutoFit/>
          </a:bodyPr>
          <a:lstStyle/>
          <a:p>
            <a:pPr defTabSz="470356">
              <a:defRPr/>
            </a:pPr>
            <a:r>
              <a:rPr lang="en-GB" dirty="0" smtClean="0">
                <a:solidFill>
                  <a:schemeClr val="bg1">
                    <a:lumMod val="50000"/>
                  </a:schemeClr>
                </a:solidFill>
                <a:latin typeface="Arial" pitchFamily="34" charset="0"/>
              </a:rPr>
              <a:t>SMOKE REMOVAL SIMULATION</a:t>
            </a:r>
            <a:endParaRPr lang="en-GB" dirty="0">
              <a:solidFill>
                <a:schemeClr val="bg1">
                  <a:lumMod val="50000"/>
                </a:schemeClr>
              </a:solidFill>
              <a:latin typeface="Arial" pitchFamily="34" charset="0"/>
            </a:endParaRPr>
          </a:p>
        </p:txBody>
      </p:sp>
      <p:pic>
        <p:nvPicPr>
          <p:cNvPr id="19" name="Grafik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5856" y="2060848"/>
            <a:ext cx="5716588" cy="3222076"/>
          </a:xfrm>
          <a:prstGeom prst="rect">
            <a:avLst/>
          </a:prstGeom>
        </p:spPr>
      </p:pic>
    </p:spTree>
    <p:extLst>
      <p:ext uri="{BB962C8B-B14F-4D97-AF65-F5344CB8AC3E}">
        <p14:creationId xmlns:p14="http://schemas.microsoft.com/office/powerpoint/2010/main" val="28807366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idx="10"/>
          </p:nvPr>
        </p:nvSpPr>
        <p:spPr/>
        <p:txBody>
          <a:bodyPr/>
          <a:lstStyle/>
          <a:p>
            <a:pPr>
              <a:defRPr/>
            </a:pPr>
            <a:r>
              <a:rPr lang="en-US" smtClean="0"/>
              <a:t>06.06.2018</a:t>
            </a:r>
            <a:endParaRPr lang="en-GB" dirty="0"/>
          </a:p>
        </p:txBody>
      </p:sp>
      <p:sp>
        <p:nvSpPr>
          <p:cNvPr id="5" name="Fußzeilenplatzhalter 4"/>
          <p:cNvSpPr>
            <a:spLocks noGrp="1"/>
          </p:cNvSpPr>
          <p:nvPr>
            <p:ph type="ftr" idx="11"/>
          </p:nvPr>
        </p:nvSpPr>
        <p:spPr/>
        <p:txBody>
          <a:bodyPr/>
          <a:lstStyle/>
          <a:p>
            <a:pPr>
              <a:defRPr/>
            </a:pPr>
            <a:r>
              <a:rPr lang="en-GB" smtClean="0"/>
              <a:t>XRG Company Presentation</a:t>
            </a:r>
            <a:endParaRPr lang="en-GB" dirty="0"/>
          </a:p>
        </p:txBody>
      </p:sp>
      <p:sp>
        <p:nvSpPr>
          <p:cNvPr id="6" name="Foliennummernplatzhalter 5"/>
          <p:cNvSpPr>
            <a:spLocks noGrp="1"/>
          </p:cNvSpPr>
          <p:nvPr>
            <p:ph type="sldNum" idx="12"/>
          </p:nvPr>
        </p:nvSpPr>
        <p:spPr/>
        <p:txBody>
          <a:bodyPr/>
          <a:lstStyle/>
          <a:p>
            <a:pPr>
              <a:defRPr/>
            </a:pPr>
            <a:fld id="{999649BE-4669-4910-AD43-0373D0EB5276}" type="slidenum">
              <a:rPr lang="en-GB" smtClean="0"/>
              <a:pPr>
                <a:defRPr/>
              </a:pPr>
              <a:t>7</a:t>
            </a:fld>
            <a:endParaRPr lang="en-GB" dirty="0"/>
          </a:p>
        </p:txBody>
      </p:sp>
      <p:sp>
        <p:nvSpPr>
          <p:cNvPr id="7" name="Titel 6"/>
          <p:cNvSpPr>
            <a:spLocks noGrp="1"/>
          </p:cNvSpPr>
          <p:nvPr>
            <p:ph type="title"/>
          </p:nvPr>
        </p:nvSpPr>
        <p:spPr/>
        <p:txBody>
          <a:bodyPr/>
          <a:lstStyle/>
          <a:p>
            <a:r>
              <a:rPr lang="en-US" dirty="0" smtClean="0"/>
              <a:t>Power Plant</a:t>
            </a:r>
            <a:endParaRPr lang="en-US" dirty="0"/>
          </a:p>
        </p:txBody>
      </p:sp>
      <p:sp>
        <p:nvSpPr>
          <p:cNvPr id="8" name="Rechteck 7"/>
          <p:cNvSpPr/>
          <p:nvPr/>
        </p:nvSpPr>
        <p:spPr bwMode="auto">
          <a:xfrm>
            <a:off x="3573463" y="1232024"/>
            <a:ext cx="2784475" cy="433388"/>
          </a:xfrm>
          <a:prstGeom prst="rect">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sp>
        <p:nvSpPr>
          <p:cNvPr id="9" name="Abgerundetes Rechteck 8"/>
          <p:cNvSpPr/>
          <p:nvPr/>
        </p:nvSpPr>
        <p:spPr bwMode="auto">
          <a:xfrm>
            <a:off x="3584575" y="1628899"/>
            <a:ext cx="5976938" cy="4464397"/>
          </a:xfrm>
          <a:prstGeom prst="roundRect">
            <a:avLst>
              <a:gd name="adj" fmla="val 0"/>
            </a:avLst>
          </a:prstGeom>
          <a:gradFill>
            <a:gsLst>
              <a:gs pos="0">
                <a:schemeClr val="bg1"/>
              </a:gs>
              <a:gs pos="80000">
                <a:schemeClr val="accent3">
                  <a:shade val="93000"/>
                  <a:satMod val="130000"/>
                </a:schemeClr>
              </a:gs>
              <a:gs pos="100000">
                <a:schemeClr val="bg1">
                  <a:lumMod val="95000"/>
                </a:schemeClr>
              </a:gs>
            </a:gsLs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11" name="Textfeld 10"/>
          <p:cNvSpPr txBox="1"/>
          <p:nvPr/>
        </p:nvSpPr>
        <p:spPr>
          <a:xfrm>
            <a:off x="3692525" y="1257424"/>
            <a:ext cx="2520950" cy="368300"/>
          </a:xfrm>
          <a:prstGeom prst="rect">
            <a:avLst/>
          </a:prstGeom>
          <a:noFill/>
        </p:spPr>
        <p:txBody>
          <a:bodyPr>
            <a:spAutoFit/>
          </a:bodyPr>
          <a:lstStyle/>
          <a:p>
            <a:pPr defTabSz="470356">
              <a:defRPr/>
            </a:pPr>
            <a:r>
              <a:rPr lang="de-DE" dirty="0" smtClean="0">
                <a:solidFill>
                  <a:schemeClr val="bg1">
                    <a:lumMod val="50000"/>
                  </a:schemeClr>
                </a:solidFill>
                <a:latin typeface="Arial" pitchFamily="34" charset="0"/>
              </a:rPr>
              <a:t>LOAD CHANGE</a:t>
            </a:r>
            <a:endParaRPr lang="en-GB" dirty="0">
              <a:solidFill>
                <a:schemeClr val="bg1">
                  <a:lumMod val="50000"/>
                </a:schemeClr>
              </a:solidFill>
              <a:latin typeface="Arial" pitchFamily="34" charset="0"/>
            </a:endParaRPr>
          </a:p>
        </p:txBody>
      </p:sp>
      <p:sp>
        <p:nvSpPr>
          <p:cNvPr id="12" name="Textfeld 11"/>
          <p:cNvSpPr txBox="1"/>
          <p:nvPr/>
        </p:nvSpPr>
        <p:spPr>
          <a:xfrm>
            <a:off x="200025" y="1352957"/>
            <a:ext cx="3276600" cy="4524315"/>
          </a:xfrm>
          <a:prstGeom prst="rect">
            <a:avLst/>
          </a:prstGeom>
          <a:noFill/>
        </p:spPr>
        <p:txBody>
          <a:bodyPr>
            <a:spAutoFit/>
          </a:bodyPr>
          <a:lstStyle/>
          <a:p>
            <a:pPr marL="180975" indent="-180975" defTabSz="470356">
              <a:lnSpc>
                <a:spcPct val="150000"/>
              </a:lnSpc>
              <a:defRPr/>
            </a:pPr>
            <a:r>
              <a:rPr lang="en-GB" sz="1600" dirty="0">
                <a:solidFill>
                  <a:srgbClr val="FFC000"/>
                </a:solidFill>
                <a:latin typeface="Arial" pitchFamily="34" charset="0"/>
              </a:rPr>
              <a:t>&gt; </a:t>
            </a:r>
            <a:r>
              <a:rPr lang="en-GB" sz="1600" dirty="0" smtClean="0">
                <a:solidFill>
                  <a:schemeClr val="bg1">
                    <a:lumMod val="50000"/>
                  </a:schemeClr>
                </a:solidFill>
                <a:latin typeface="Arial" pitchFamily="34" charset="0"/>
              </a:rPr>
              <a:t>Modelling and simulation of transient power plant processes with a special focus on control optimisation</a:t>
            </a:r>
            <a:r>
              <a:rPr lang="en-GB" sz="1600" dirty="0">
                <a:solidFill>
                  <a:srgbClr val="FFC000"/>
                </a:solidFill>
                <a:latin typeface="Arial" pitchFamily="34" charset="0"/>
              </a:rPr>
              <a:t/>
            </a:r>
            <a:br>
              <a:rPr lang="en-GB" sz="1600" dirty="0">
                <a:solidFill>
                  <a:srgbClr val="FFC000"/>
                </a:solidFill>
                <a:latin typeface="Arial" pitchFamily="34" charset="0"/>
              </a:rPr>
            </a:br>
            <a:endParaRPr lang="en-GB" sz="1600" dirty="0">
              <a:solidFill>
                <a:srgbClr val="FFC000"/>
              </a:solidFill>
              <a:latin typeface="Arial" pitchFamily="34" charset="0"/>
            </a:endParaRPr>
          </a:p>
          <a:p>
            <a:pPr marL="180975" indent="-180975" defTabSz="470356">
              <a:lnSpc>
                <a:spcPct val="150000"/>
              </a:lnSpc>
              <a:defRPr/>
            </a:pPr>
            <a:r>
              <a:rPr lang="en-GB" sz="1600" dirty="0" smtClean="0">
                <a:solidFill>
                  <a:srgbClr val="FFC000"/>
                </a:solidFill>
                <a:latin typeface="Arial" pitchFamily="34" charset="0"/>
              </a:rPr>
              <a:t>&gt; </a:t>
            </a:r>
            <a:r>
              <a:rPr lang="en-GB" sz="1600" dirty="0" smtClean="0">
                <a:solidFill>
                  <a:schemeClr val="bg1">
                    <a:lumMod val="50000"/>
                  </a:schemeClr>
                </a:solidFill>
                <a:latin typeface="Arial" pitchFamily="34" charset="0"/>
              </a:rPr>
              <a:t>Coal-fired power plants, Combined cycles </a:t>
            </a:r>
            <a:r>
              <a:rPr lang="en-GB" sz="1600" dirty="0">
                <a:solidFill>
                  <a:schemeClr val="bg1">
                    <a:lumMod val="50000"/>
                  </a:schemeClr>
                </a:solidFill>
                <a:latin typeface="Arial" pitchFamily="34" charset="0"/>
              </a:rPr>
              <a:t>and Solar power plants </a:t>
            </a:r>
            <a:endParaRPr lang="en-GB" sz="1600" dirty="0" smtClean="0">
              <a:solidFill>
                <a:schemeClr val="bg1">
                  <a:lumMod val="50000"/>
                </a:schemeClr>
              </a:solidFill>
              <a:latin typeface="Arial" pitchFamily="34" charset="0"/>
            </a:endParaRPr>
          </a:p>
          <a:p>
            <a:pPr marL="180975" indent="-180975" defTabSz="470356">
              <a:lnSpc>
                <a:spcPct val="150000"/>
              </a:lnSpc>
              <a:defRPr/>
            </a:pPr>
            <a:endParaRPr lang="en-GB" sz="1600" dirty="0" smtClean="0">
              <a:solidFill>
                <a:srgbClr val="FFC000"/>
              </a:solidFill>
              <a:latin typeface="Arial" pitchFamily="34" charset="0"/>
            </a:endParaRPr>
          </a:p>
          <a:p>
            <a:pPr marL="180975" indent="-180975" defTabSz="470356">
              <a:lnSpc>
                <a:spcPct val="150000"/>
              </a:lnSpc>
              <a:defRPr/>
            </a:pPr>
            <a:r>
              <a:rPr lang="en-GB" sz="1600" dirty="0">
                <a:solidFill>
                  <a:srgbClr val="FFC000"/>
                </a:solidFill>
                <a:latin typeface="Arial" pitchFamily="34" charset="0"/>
              </a:rPr>
              <a:t>&gt; </a:t>
            </a:r>
            <a:r>
              <a:rPr lang="en-GB" sz="1600" dirty="0" smtClean="0">
                <a:solidFill>
                  <a:schemeClr val="bg1">
                    <a:lumMod val="50000"/>
                  </a:schemeClr>
                </a:solidFill>
                <a:latin typeface="Arial" pitchFamily="34" charset="0"/>
              </a:rPr>
              <a:t>Testing of failure scenarios and innovative and efficient control strategies</a:t>
            </a:r>
            <a:endParaRPr lang="en-GB" sz="1600" dirty="0">
              <a:solidFill>
                <a:schemeClr val="bg1">
                  <a:lumMod val="50000"/>
                </a:schemeClr>
              </a:solidFill>
              <a:latin typeface="Arial" pitchFamily="34" charset="0"/>
            </a:endParaRPr>
          </a:p>
        </p:txBody>
      </p:sp>
      <p:pic>
        <p:nvPicPr>
          <p:cNvPr id="14" name="Grafik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92525" y="1849635"/>
            <a:ext cx="5813648" cy="4027637"/>
          </a:xfrm>
          <a:prstGeom prst="rect">
            <a:avLst/>
          </a:prstGeom>
        </p:spPr>
      </p:pic>
    </p:spTree>
    <p:extLst>
      <p:ext uri="{BB962C8B-B14F-4D97-AF65-F5344CB8AC3E}">
        <p14:creationId xmlns:p14="http://schemas.microsoft.com/office/powerpoint/2010/main" val="11000188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idx="10"/>
          </p:nvPr>
        </p:nvSpPr>
        <p:spPr/>
        <p:txBody>
          <a:bodyPr/>
          <a:lstStyle/>
          <a:p>
            <a:pPr>
              <a:defRPr/>
            </a:pPr>
            <a:r>
              <a:rPr lang="en-US" smtClean="0"/>
              <a:t>06.06.2018</a:t>
            </a:r>
            <a:endParaRPr lang="en-GB" dirty="0"/>
          </a:p>
        </p:txBody>
      </p:sp>
      <p:sp>
        <p:nvSpPr>
          <p:cNvPr id="5" name="Fußzeilenplatzhalter 4"/>
          <p:cNvSpPr>
            <a:spLocks noGrp="1"/>
          </p:cNvSpPr>
          <p:nvPr>
            <p:ph type="ftr" idx="11"/>
          </p:nvPr>
        </p:nvSpPr>
        <p:spPr/>
        <p:txBody>
          <a:bodyPr/>
          <a:lstStyle/>
          <a:p>
            <a:pPr>
              <a:defRPr/>
            </a:pPr>
            <a:r>
              <a:rPr lang="en-GB" smtClean="0"/>
              <a:t>XRG Company Presentation</a:t>
            </a:r>
            <a:endParaRPr lang="en-GB" dirty="0"/>
          </a:p>
        </p:txBody>
      </p:sp>
      <p:sp>
        <p:nvSpPr>
          <p:cNvPr id="6" name="Foliennummernplatzhalter 5"/>
          <p:cNvSpPr>
            <a:spLocks noGrp="1"/>
          </p:cNvSpPr>
          <p:nvPr>
            <p:ph type="sldNum" idx="12"/>
          </p:nvPr>
        </p:nvSpPr>
        <p:spPr/>
        <p:txBody>
          <a:bodyPr/>
          <a:lstStyle/>
          <a:p>
            <a:pPr>
              <a:defRPr/>
            </a:pPr>
            <a:fld id="{999649BE-4669-4910-AD43-0373D0EB5276}" type="slidenum">
              <a:rPr lang="en-GB" smtClean="0"/>
              <a:pPr>
                <a:defRPr/>
              </a:pPr>
              <a:t>8</a:t>
            </a:fld>
            <a:endParaRPr lang="en-GB" dirty="0"/>
          </a:p>
        </p:txBody>
      </p:sp>
      <p:sp>
        <p:nvSpPr>
          <p:cNvPr id="7" name="Titel 6"/>
          <p:cNvSpPr>
            <a:spLocks noGrp="1"/>
          </p:cNvSpPr>
          <p:nvPr>
            <p:ph type="title"/>
          </p:nvPr>
        </p:nvSpPr>
        <p:spPr/>
        <p:txBody>
          <a:bodyPr/>
          <a:lstStyle/>
          <a:p>
            <a:r>
              <a:rPr lang="en-US" dirty="0" smtClean="0"/>
              <a:t>Process</a:t>
            </a:r>
            <a:endParaRPr lang="en-US" dirty="0"/>
          </a:p>
        </p:txBody>
      </p:sp>
      <p:sp>
        <p:nvSpPr>
          <p:cNvPr id="8" name="Rechteck 7"/>
          <p:cNvSpPr/>
          <p:nvPr/>
        </p:nvSpPr>
        <p:spPr bwMode="auto">
          <a:xfrm>
            <a:off x="3573463" y="1232024"/>
            <a:ext cx="2784475" cy="433388"/>
          </a:xfrm>
          <a:prstGeom prst="rect">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sp>
        <p:nvSpPr>
          <p:cNvPr id="9" name="Abgerundetes Rechteck 8"/>
          <p:cNvSpPr/>
          <p:nvPr/>
        </p:nvSpPr>
        <p:spPr bwMode="auto">
          <a:xfrm>
            <a:off x="3584575" y="1628899"/>
            <a:ext cx="5976938" cy="4176365"/>
          </a:xfrm>
          <a:prstGeom prst="roundRect">
            <a:avLst>
              <a:gd name="adj" fmla="val 0"/>
            </a:avLst>
          </a:prstGeom>
          <a:gradFill>
            <a:gsLst>
              <a:gs pos="0">
                <a:schemeClr val="bg1"/>
              </a:gs>
              <a:gs pos="80000">
                <a:schemeClr val="accent3">
                  <a:shade val="93000"/>
                  <a:satMod val="130000"/>
                </a:schemeClr>
              </a:gs>
              <a:gs pos="100000">
                <a:schemeClr val="bg1">
                  <a:lumMod val="95000"/>
                </a:schemeClr>
              </a:gs>
            </a:gsLs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11" name="Textfeld 10"/>
          <p:cNvSpPr txBox="1"/>
          <p:nvPr/>
        </p:nvSpPr>
        <p:spPr>
          <a:xfrm>
            <a:off x="3692525" y="1257424"/>
            <a:ext cx="2520950" cy="368300"/>
          </a:xfrm>
          <a:prstGeom prst="rect">
            <a:avLst/>
          </a:prstGeom>
          <a:noFill/>
        </p:spPr>
        <p:txBody>
          <a:bodyPr>
            <a:spAutoFit/>
          </a:bodyPr>
          <a:lstStyle/>
          <a:p>
            <a:pPr defTabSz="470356">
              <a:defRPr/>
            </a:pPr>
            <a:r>
              <a:rPr lang="de-DE" dirty="0" smtClean="0">
                <a:solidFill>
                  <a:schemeClr val="bg1">
                    <a:lumMod val="50000"/>
                  </a:schemeClr>
                </a:solidFill>
                <a:latin typeface="Arial" pitchFamily="34" charset="0"/>
              </a:rPr>
              <a:t>HEAT RECLAIM</a:t>
            </a:r>
            <a:endParaRPr lang="en-GB" dirty="0">
              <a:solidFill>
                <a:schemeClr val="bg1">
                  <a:lumMod val="50000"/>
                </a:schemeClr>
              </a:solidFill>
              <a:latin typeface="Arial" pitchFamily="34" charset="0"/>
            </a:endParaRPr>
          </a:p>
        </p:txBody>
      </p:sp>
      <p:sp>
        <p:nvSpPr>
          <p:cNvPr id="12" name="Textfeld 11"/>
          <p:cNvSpPr txBox="1"/>
          <p:nvPr/>
        </p:nvSpPr>
        <p:spPr>
          <a:xfrm>
            <a:off x="200025" y="908720"/>
            <a:ext cx="3276600" cy="5632311"/>
          </a:xfrm>
          <a:prstGeom prst="rect">
            <a:avLst/>
          </a:prstGeom>
          <a:noFill/>
        </p:spPr>
        <p:txBody>
          <a:bodyPr>
            <a:spAutoFit/>
          </a:bodyPr>
          <a:lstStyle/>
          <a:p>
            <a:pPr marL="180975" indent="-180975" defTabSz="470356">
              <a:lnSpc>
                <a:spcPct val="150000"/>
              </a:lnSpc>
              <a:defRPr/>
            </a:pPr>
            <a:r>
              <a:rPr lang="en-GB" sz="1600" dirty="0">
                <a:solidFill>
                  <a:srgbClr val="FFC000"/>
                </a:solidFill>
                <a:latin typeface="Arial" pitchFamily="34" charset="0"/>
              </a:rPr>
              <a:t>&gt; </a:t>
            </a:r>
            <a:r>
              <a:rPr lang="en-GB" sz="1600" dirty="0" smtClean="0">
                <a:solidFill>
                  <a:schemeClr val="bg1">
                    <a:lumMod val="50000"/>
                  </a:schemeClr>
                </a:solidFill>
                <a:latin typeface="Arial" pitchFamily="34" charset="0"/>
              </a:rPr>
              <a:t>Intelligent </a:t>
            </a:r>
            <a:r>
              <a:rPr lang="en-GB" sz="1600" dirty="0">
                <a:solidFill>
                  <a:schemeClr val="bg1">
                    <a:lumMod val="50000"/>
                  </a:schemeClr>
                </a:solidFill>
                <a:latin typeface="Arial" pitchFamily="34" charset="0"/>
              </a:rPr>
              <a:t>o</a:t>
            </a:r>
            <a:r>
              <a:rPr lang="en-GB" sz="1600" dirty="0" smtClean="0">
                <a:solidFill>
                  <a:schemeClr val="bg1">
                    <a:lumMod val="50000"/>
                  </a:schemeClr>
                </a:solidFill>
                <a:latin typeface="Arial" pitchFamily="34" charset="0"/>
              </a:rPr>
              <a:t>ptimisation of heat exchanger networks using </a:t>
            </a:r>
            <a:r>
              <a:rPr lang="en-GB" sz="1600" dirty="0" err="1" smtClean="0">
                <a:solidFill>
                  <a:schemeClr val="bg1">
                    <a:lumMod val="50000"/>
                  </a:schemeClr>
                </a:solidFill>
                <a:latin typeface="Arial" pitchFamily="34" charset="0"/>
              </a:rPr>
              <a:t>SyntHEX</a:t>
            </a:r>
            <a:r>
              <a:rPr lang="en-GB" sz="1600" baseline="30000" dirty="0" err="1" smtClean="0">
                <a:solidFill>
                  <a:schemeClr val="bg1">
                    <a:lumMod val="50000"/>
                  </a:schemeClr>
                </a:solidFill>
                <a:latin typeface="Arial" pitchFamily="34" charset="0"/>
              </a:rPr>
              <a:t>TM</a:t>
            </a:r>
            <a:r>
              <a:rPr lang="en-GB" sz="1600" dirty="0">
                <a:solidFill>
                  <a:srgbClr val="FFC000"/>
                </a:solidFill>
                <a:latin typeface="Arial" pitchFamily="34" charset="0"/>
              </a:rPr>
              <a:t/>
            </a:r>
            <a:br>
              <a:rPr lang="en-GB" sz="1600" dirty="0">
                <a:solidFill>
                  <a:srgbClr val="FFC000"/>
                </a:solidFill>
                <a:latin typeface="Arial" pitchFamily="34" charset="0"/>
              </a:rPr>
            </a:br>
            <a:endParaRPr lang="en-GB" sz="1600" dirty="0">
              <a:solidFill>
                <a:srgbClr val="FFC000"/>
              </a:solidFill>
              <a:latin typeface="Arial" pitchFamily="34" charset="0"/>
            </a:endParaRPr>
          </a:p>
          <a:p>
            <a:pPr marL="180975" indent="-180975" defTabSz="470356">
              <a:lnSpc>
                <a:spcPct val="150000"/>
              </a:lnSpc>
              <a:defRPr/>
            </a:pPr>
            <a:r>
              <a:rPr lang="en-GB" sz="1600" dirty="0" smtClean="0">
                <a:solidFill>
                  <a:srgbClr val="FFC000"/>
                </a:solidFill>
                <a:latin typeface="Arial" pitchFamily="34" charset="0"/>
              </a:rPr>
              <a:t>&gt; </a:t>
            </a:r>
            <a:r>
              <a:rPr lang="en-GB" sz="1600" dirty="0" smtClean="0">
                <a:solidFill>
                  <a:schemeClr val="bg1">
                    <a:lumMod val="50000"/>
                  </a:schemeClr>
                </a:solidFill>
                <a:latin typeface="Arial" pitchFamily="34" charset="0"/>
              </a:rPr>
              <a:t>Genetic algorithms automatically generate efficient and robust layouts</a:t>
            </a:r>
          </a:p>
          <a:p>
            <a:pPr marL="180975" indent="-180975" defTabSz="470356">
              <a:lnSpc>
                <a:spcPct val="150000"/>
              </a:lnSpc>
              <a:defRPr/>
            </a:pPr>
            <a:endParaRPr lang="en-GB" sz="1600" dirty="0" smtClean="0">
              <a:solidFill>
                <a:srgbClr val="FFC000"/>
              </a:solidFill>
              <a:latin typeface="Arial" pitchFamily="34" charset="0"/>
            </a:endParaRPr>
          </a:p>
          <a:p>
            <a:pPr marL="180975" indent="-180975" defTabSz="470356">
              <a:lnSpc>
                <a:spcPct val="150000"/>
              </a:lnSpc>
              <a:defRPr/>
            </a:pPr>
            <a:r>
              <a:rPr lang="en-GB" sz="1600" dirty="0" smtClean="0">
                <a:solidFill>
                  <a:srgbClr val="FFC000"/>
                </a:solidFill>
                <a:latin typeface="Arial" pitchFamily="34" charset="0"/>
              </a:rPr>
              <a:t>&gt; </a:t>
            </a:r>
            <a:r>
              <a:rPr lang="en-GB" sz="1600" dirty="0" smtClean="0">
                <a:solidFill>
                  <a:schemeClr val="bg1">
                    <a:lumMod val="50000"/>
                  </a:schemeClr>
                </a:solidFill>
                <a:latin typeface="Arial" pitchFamily="34" charset="0"/>
              </a:rPr>
              <a:t>For </a:t>
            </a:r>
            <a:r>
              <a:rPr lang="en-GB" sz="1600" i="1" dirty="0" smtClean="0">
                <a:solidFill>
                  <a:schemeClr val="bg1">
                    <a:lumMod val="50000"/>
                  </a:schemeClr>
                </a:solidFill>
                <a:latin typeface="Arial" pitchFamily="34" charset="0"/>
              </a:rPr>
              <a:t>new</a:t>
            </a:r>
            <a:r>
              <a:rPr lang="en-GB" sz="1600" dirty="0" smtClean="0">
                <a:solidFill>
                  <a:schemeClr val="bg1">
                    <a:lumMod val="50000"/>
                  </a:schemeClr>
                </a:solidFill>
                <a:latin typeface="Arial" pitchFamily="34" charset="0"/>
              </a:rPr>
              <a:t> or </a:t>
            </a:r>
            <a:r>
              <a:rPr lang="en-GB" sz="1600" i="1" dirty="0" smtClean="0">
                <a:solidFill>
                  <a:schemeClr val="bg1">
                    <a:lumMod val="50000"/>
                  </a:schemeClr>
                </a:solidFill>
                <a:latin typeface="Arial" pitchFamily="34" charset="0"/>
              </a:rPr>
              <a:t>existing</a:t>
            </a:r>
            <a:r>
              <a:rPr lang="en-GB" sz="1600" dirty="0" smtClean="0">
                <a:solidFill>
                  <a:schemeClr val="bg1">
                    <a:lumMod val="50000"/>
                  </a:schemeClr>
                </a:solidFill>
                <a:latin typeface="Arial" pitchFamily="34" charset="0"/>
              </a:rPr>
              <a:t> plants</a:t>
            </a:r>
          </a:p>
          <a:p>
            <a:pPr marL="180975" indent="-180975" defTabSz="470356">
              <a:lnSpc>
                <a:spcPct val="150000"/>
              </a:lnSpc>
              <a:defRPr/>
            </a:pPr>
            <a:endParaRPr lang="en-GB" sz="1600" dirty="0" smtClean="0">
              <a:solidFill>
                <a:schemeClr val="bg1">
                  <a:lumMod val="65000"/>
                </a:schemeClr>
              </a:solidFill>
              <a:latin typeface="Arial" pitchFamily="34" charset="0"/>
            </a:endParaRPr>
          </a:p>
          <a:p>
            <a:pPr marL="180975" indent="-180975" defTabSz="470356">
              <a:lnSpc>
                <a:spcPct val="150000"/>
              </a:lnSpc>
              <a:defRPr/>
            </a:pPr>
            <a:r>
              <a:rPr lang="en-GB" sz="1600" dirty="0">
                <a:solidFill>
                  <a:srgbClr val="FFC000"/>
                </a:solidFill>
                <a:latin typeface="Arial" pitchFamily="34" charset="0"/>
              </a:rPr>
              <a:t>&gt; </a:t>
            </a:r>
            <a:r>
              <a:rPr lang="en-GB" sz="1600" dirty="0" smtClean="0">
                <a:solidFill>
                  <a:schemeClr val="bg1">
                    <a:lumMod val="50000"/>
                  </a:schemeClr>
                </a:solidFill>
                <a:latin typeface="Arial" pitchFamily="34" charset="0"/>
              </a:rPr>
              <a:t>Save up to 25% of investment and operating costs compared with conventional Heat Exchanger Network Design Optimization*</a:t>
            </a:r>
            <a:endParaRPr lang="en-GB" sz="1600" dirty="0">
              <a:solidFill>
                <a:schemeClr val="bg1">
                  <a:lumMod val="50000"/>
                </a:schemeClr>
              </a:solidFill>
              <a:latin typeface="Arial" pitchFamily="34" charset="0"/>
            </a:endParaRPr>
          </a:p>
        </p:txBody>
      </p:sp>
      <p:pic>
        <p:nvPicPr>
          <p:cNvPr id="10" name="Grafik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00872" y="1844824"/>
            <a:ext cx="5577221" cy="3792511"/>
          </a:xfrm>
          <a:prstGeom prst="rect">
            <a:avLst/>
          </a:prstGeom>
        </p:spPr>
      </p:pic>
      <p:sp>
        <p:nvSpPr>
          <p:cNvPr id="13" name="Textfeld 12"/>
          <p:cNvSpPr txBox="1"/>
          <p:nvPr/>
        </p:nvSpPr>
        <p:spPr>
          <a:xfrm>
            <a:off x="3692525" y="6093296"/>
            <a:ext cx="5076899" cy="307777"/>
          </a:xfrm>
          <a:prstGeom prst="rect">
            <a:avLst/>
          </a:prstGeom>
          <a:noFill/>
        </p:spPr>
        <p:txBody>
          <a:bodyPr wrap="square" rtlCol="0">
            <a:spAutoFit/>
          </a:bodyPr>
          <a:lstStyle/>
          <a:p>
            <a:r>
              <a:rPr lang="en-GB" sz="1400" dirty="0" smtClean="0">
                <a:solidFill>
                  <a:schemeClr val="bg1">
                    <a:lumMod val="50000"/>
                  </a:schemeClr>
                </a:solidFill>
              </a:rPr>
              <a:t>* Using Pinch-Method</a:t>
            </a:r>
            <a:endParaRPr lang="en-GB" sz="1400" dirty="0">
              <a:solidFill>
                <a:schemeClr val="bg1">
                  <a:lumMod val="50000"/>
                </a:schemeClr>
              </a:solidFill>
            </a:endParaRPr>
          </a:p>
        </p:txBody>
      </p:sp>
    </p:spTree>
    <p:extLst>
      <p:ext uri="{BB962C8B-B14F-4D97-AF65-F5344CB8AC3E}">
        <p14:creationId xmlns:p14="http://schemas.microsoft.com/office/powerpoint/2010/main" val="34876923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idx="10"/>
          </p:nvPr>
        </p:nvSpPr>
        <p:spPr/>
        <p:txBody>
          <a:bodyPr/>
          <a:lstStyle/>
          <a:p>
            <a:pPr>
              <a:defRPr/>
            </a:pPr>
            <a:r>
              <a:rPr lang="en-US" smtClean="0"/>
              <a:t>06.06.2018</a:t>
            </a:r>
            <a:endParaRPr lang="en-GB"/>
          </a:p>
        </p:txBody>
      </p:sp>
      <p:sp>
        <p:nvSpPr>
          <p:cNvPr id="3" name="Fußzeilenplatzhalter 2"/>
          <p:cNvSpPr>
            <a:spLocks noGrp="1"/>
          </p:cNvSpPr>
          <p:nvPr>
            <p:ph type="ftr" idx="11"/>
          </p:nvPr>
        </p:nvSpPr>
        <p:spPr/>
        <p:txBody>
          <a:bodyPr/>
          <a:lstStyle/>
          <a:p>
            <a:pPr>
              <a:defRPr/>
            </a:pPr>
            <a:r>
              <a:rPr lang="en-GB" smtClean="0"/>
              <a:t>XRG Company Presentation</a:t>
            </a:r>
            <a:endParaRPr lang="en-GB"/>
          </a:p>
        </p:txBody>
      </p:sp>
      <p:sp>
        <p:nvSpPr>
          <p:cNvPr id="4" name="Foliennummernplatzhalter 3"/>
          <p:cNvSpPr>
            <a:spLocks noGrp="1"/>
          </p:cNvSpPr>
          <p:nvPr>
            <p:ph type="sldNum" idx="12"/>
          </p:nvPr>
        </p:nvSpPr>
        <p:spPr/>
        <p:txBody>
          <a:bodyPr/>
          <a:lstStyle/>
          <a:p>
            <a:pPr>
              <a:defRPr/>
            </a:pPr>
            <a:fld id="{D2DD8543-552E-465C-9BA9-B4607B905277}" type="slidenum">
              <a:rPr lang="en-GB" smtClean="0"/>
              <a:pPr>
                <a:defRPr/>
              </a:pPr>
              <a:t>9</a:t>
            </a:fld>
            <a:endParaRPr lang="en-GB" dirty="0"/>
          </a:p>
        </p:txBody>
      </p:sp>
      <p:sp>
        <p:nvSpPr>
          <p:cNvPr id="5" name="Titel 4"/>
          <p:cNvSpPr>
            <a:spLocks noGrp="1"/>
          </p:cNvSpPr>
          <p:nvPr>
            <p:ph type="title"/>
          </p:nvPr>
        </p:nvSpPr>
        <p:spPr/>
        <p:txBody>
          <a:bodyPr/>
          <a:lstStyle/>
          <a:p>
            <a:r>
              <a:rPr lang="en-US" dirty="0" smtClean="0"/>
              <a:t>Products</a:t>
            </a:r>
            <a:endParaRPr lang="en-US" dirty="0"/>
          </a:p>
        </p:txBody>
      </p:sp>
      <p:sp>
        <p:nvSpPr>
          <p:cNvPr id="6" name="Abgerundetes Rechteck 5"/>
          <p:cNvSpPr/>
          <p:nvPr/>
        </p:nvSpPr>
        <p:spPr bwMode="auto">
          <a:xfrm>
            <a:off x="5816600" y="1016000"/>
            <a:ext cx="3419475" cy="828675"/>
          </a:xfrm>
          <a:prstGeom prst="roundRect">
            <a:avLst>
              <a:gd name="adj" fmla="val 0"/>
            </a:avLst>
          </a:prstGeom>
          <a:solidFill>
            <a:schemeClr val="bg1">
              <a:lumMod val="95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7" name="Abgerundetes Rechteck 6"/>
          <p:cNvSpPr/>
          <p:nvPr/>
        </p:nvSpPr>
        <p:spPr bwMode="auto">
          <a:xfrm>
            <a:off x="3187700" y="1016000"/>
            <a:ext cx="3276600" cy="828675"/>
          </a:xfrm>
          <a:prstGeom prst="roundRect">
            <a:avLst>
              <a:gd name="adj" fmla="val 0"/>
            </a:avLst>
          </a:prstGeom>
          <a:solidFill>
            <a:schemeClr val="bg1"/>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8" name="Abgerundetes Rechteck 7"/>
          <p:cNvSpPr/>
          <p:nvPr/>
        </p:nvSpPr>
        <p:spPr bwMode="auto">
          <a:xfrm>
            <a:off x="596900" y="1016000"/>
            <a:ext cx="2879725" cy="828675"/>
          </a:xfrm>
          <a:prstGeom prst="roundRect">
            <a:avLst>
              <a:gd name="adj" fmla="val 0"/>
            </a:avLst>
          </a:prstGeom>
          <a:solidFill>
            <a:schemeClr val="bg1"/>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9" name="Abgerundetes Rechteck 8"/>
          <p:cNvSpPr/>
          <p:nvPr/>
        </p:nvSpPr>
        <p:spPr bwMode="auto">
          <a:xfrm>
            <a:off x="596900" y="1592263"/>
            <a:ext cx="8639175" cy="4608512"/>
          </a:xfrm>
          <a:prstGeom prst="roundRect">
            <a:avLst>
              <a:gd name="adj" fmla="val 0"/>
            </a:avLst>
          </a:prstGeom>
          <a:gradFill>
            <a:gsLst>
              <a:gs pos="0">
                <a:schemeClr val="bg1"/>
              </a:gs>
              <a:gs pos="80000">
                <a:schemeClr val="accent3">
                  <a:shade val="93000"/>
                  <a:satMod val="130000"/>
                </a:schemeClr>
              </a:gs>
              <a:gs pos="100000">
                <a:schemeClr val="bg1">
                  <a:lumMod val="95000"/>
                </a:schemeClr>
              </a:gs>
            </a:gsLs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10" name="Textfeld 9"/>
          <p:cNvSpPr txBox="1"/>
          <p:nvPr/>
        </p:nvSpPr>
        <p:spPr>
          <a:xfrm>
            <a:off x="739775" y="1146175"/>
            <a:ext cx="2557463" cy="338138"/>
          </a:xfrm>
          <a:prstGeom prst="rect">
            <a:avLst/>
          </a:prstGeom>
          <a:noFill/>
        </p:spPr>
        <p:txBody>
          <a:bodyPr>
            <a:spAutoFit/>
          </a:bodyPr>
          <a:lstStyle/>
          <a:p>
            <a:pPr defTabSz="470356">
              <a:defRPr/>
            </a:pPr>
            <a:r>
              <a:rPr lang="de-DE" sz="1600" b="0" dirty="0">
                <a:solidFill>
                  <a:schemeClr val="bg1">
                    <a:lumMod val="75000"/>
                  </a:schemeClr>
                </a:solidFill>
                <a:latin typeface="Arial Black" pitchFamily="34" charset="0"/>
              </a:rPr>
              <a:t>COMPANY PROFILE</a:t>
            </a:r>
            <a:endParaRPr lang="en-GB" sz="1600" b="0" dirty="0">
              <a:solidFill>
                <a:schemeClr val="bg1">
                  <a:lumMod val="75000"/>
                </a:schemeClr>
              </a:solidFill>
              <a:latin typeface="Arial Black" pitchFamily="34" charset="0"/>
            </a:endParaRPr>
          </a:p>
        </p:txBody>
      </p:sp>
      <p:sp>
        <p:nvSpPr>
          <p:cNvPr id="11" name="Textfeld 10"/>
          <p:cNvSpPr txBox="1"/>
          <p:nvPr/>
        </p:nvSpPr>
        <p:spPr>
          <a:xfrm>
            <a:off x="3621088" y="1146175"/>
            <a:ext cx="2555875" cy="338138"/>
          </a:xfrm>
          <a:prstGeom prst="rect">
            <a:avLst/>
          </a:prstGeom>
          <a:noFill/>
        </p:spPr>
        <p:txBody>
          <a:bodyPr>
            <a:spAutoFit/>
          </a:bodyPr>
          <a:lstStyle/>
          <a:p>
            <a:pPr defTabSz="470356">
              <a:defRPr/>
            </a:pPr>
            <a:r>
              <a:rPr lang="de-DE" sz="1600" b="0" dirty="0">
                <a:solidFill>
                  <a:schemeClr val="bg1">
                    <a:lumMod val="75000"/>
                  </a:schemeClr>
                </a:solidFill>
                <a:latin typeface="Arial Black" pitchFamily="34" charset="0"/>
              </a:rPr>
              <a:t>SERVICES</a:t>
            </a:r>
            <a:endParaRPr lang="en-GB" sz="1600" b="0" dirty="0">
              <a:solidFill>
                <a:schemeClr val="bg1">
                  <a:lumMod val="75000"/>
                </a:schemeClr>
              </a:solidFill>
              <a:latin typeface="Arial Black" pitchFamily="34" charset="0"/>
            </a:endParaRPr>
          </a:p>
        </p:txBody>
      </p:sp>
      <p:sp>
        <p:nvSpPr>
          <p:cNvPr id="12" name="Textfeld 11"/>
          <p:cNvSpPr txBox="1"/>
          <p:nvPr/>
        </p:nvSpPr>
        <p:spPr>
          <a:xfrm>
            <a:off x="6645275" y="1146175"/>
            <a:ext cx="2555875" cy="338138"/>
          </a:xfrm>
          <a:prstGeom prst="rect">
            <a:avLst/>
          </a:prstGeom>
          <a:noFill/>
        </p:spPr>
        <p:txBody>
          <a:bodyPr>
            <a:spAutoFit/>
          </a:bodyPr>
          <a:lstStyle/>
          <a:p>
            <a:pPr defTabSz="470356">
              <a:defRPr/>
            </a:pPr>
            <a:r>
              <a:rPr lang="de-DE" sz="1600" b="0" dirty="0">
                <a:solidFill>
                  <a:schemeClr val="bg1">
                    <a:lumMod val="50000"/>
                  </a:schemeClr>
                </a:solidFill>
                <a:latin typeface="Arial Black" pitchFamily="34" charset="0"/>
              </a:rPr>
              <a:t>PRODUCTS</a:t>
            </a:r>
            <a:endParaRPr lang="en-GB" sz="1600" b="0" dirty="0">
              <a:solidFill>
                <a:schemeClr val="bg1">
                  <a:lumMod val="50000"/>
                </a:schemeClr>
              </a:solidFill>
              <a:latin typeface="Arial Black" pitchFamily="34" charset="0"/>
            </a:endParaRPr>
          </a:p>
        </p:txBody>
      </p:sp>
      <p:grpSp>
        <p:nvGrpSpPr>
          <p:cNvPr id="21" name="Gruppieren 20"/>
          <p:cNvGrpSpPr/>
          <p:nvPr/>
        </p:nvGrpSpPr>
        <p:grpSpPr>
          <a:xfrm>
            <a:off x="1028700" y="2942404"/>
            <a:ext cx="2051050" cy="539750"/>
            <a:chOff x="1028700" y="3213100"/>
            <a:chExt cx="2051050" cy="539750"/>
          </a:xfrm>
        </p:grpSpPr>
        <p:sp>
          <p:nvSpPr>
            <p:cNvPr id="14" name="Rechteck 13"/>
            <p:cNvSpPr/>
            <p:nvPr/>
          </p:nvSpPr>
          <p:spPr bwMode="auto">
            <a:xfrm>
              <a:off x="1028700" y="3213100"/>
              <a:ext cx="2051050" cy="539750"/>
            </a:xfrm>
            <a:prstGeom prst="rect">
              <a:avLst/>
            </a:prstGeom>
            <a:solidFill>
              <a:schemeClr val="bg1"/>
            </a:solidFill>
            <a:ln w="19050" cap="flat" cmpd="sng" algn="ctr">
              <a:solidFill>
                <a:schemeClr val="bg1">
                  <a:lumMod val="6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pic>
          <p:nvPicPr>
            <p:cNvPr id="15" name="Grafik 6">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36663" y="3280591"/>
              <a:ext cx="1068711" cy="404768"/>
            </a:xfrm>
            <a:prstGeom prst="rect">
              <a:avLst/>
            </a:prstGeom>
            <a:noFill/>
            <a:ln w="9525">
              <a:noFill/>
              <a:miter lim="800000"/>
              <a:headEnd/>
              <a:tailEnd/>
            </a:ln>
          </p:spPr>
        </p:pic>
      </p:grpSp>
      <p:grpSp>
        <p:nvGrpSpPr>
          <p:cNvPr id="18" name="Gruppieren 17"/>
          <p:cNvGrpSpPr/>
          <p:nvPr/>
        </p:nvGrpSpPr>
        <p:grpSpPr>
          <a:xfrm>
            <a:off x="1028700" y="2294704"/>
            <a:ext cx="2051050" cy="539750"/>
            <a:chOff x="1028700" y="2565400"/>
            <a:chExt cx="2051050" cy="539750"/>
          </a:xfrm>
        </p:grpSpPr>
        <p:sp>
          <p:nvSpPr>
            <p:cNvPr id="16" name="Rechteck 15"/>
            <p:cNvSpPr/>
            <p:nvPr/>
          </p:nvSpPr>
          <p:spPr bwMode="auto">
            <a:xfrm>
              <a:off x="1028700" y="2565400"/>
              <a:ext cx="2051050" cy="539750"/>
            </a:xfrm>
            <a:prstGeom prst="rect">
              <a:avLst/>
            </a:prstGeom>
            <a:solidFill>
              <a:schemeClr val="bg1"/>
            </a:solidFill>
            <a:ln w="19050" cap="flat" cmpd="sng" algn="ctr">
              <a:solidFill>
                <a:schemeClr val="bg1">
                  <a:lumMod val="6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pic>
          <p:nvPicPr>
            <p:cNvPr id="17" name="Grafik 1">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36650" y="2631228"/>
              <a:ext cx="1712913" cy="404813"/>
            </a:xfrm>
            <a:prstGeom prst="rect">
              <a:avLst/>
            </a:prstGeom>
            <a:noFill/>
            <a:ln w="9525">
              <a:noFill/>
              <a:miter lim="800000"/>
              <a:headEnd/>
              <a:tailEnd/>
            </a:ln>
          </p:spPr>
        </p:pic>
      </p:grpSp>
      <p:grpSp>
        <p:nvGrpSpPr>
          <p:cNvPr id="24" name="Gruppieren 23"/>
          <p:cNvGrpSpPr/>
          <p:nvPr/>
        </p:nvGrpSpPr>
        <p:grpSpPr>
          <a:xfrm>
            <a:off x="5276850" y="2934217"/>
            <a:ext cx="2052638" cy="539750"/>
            <a:chOff x="1028700" y="3860800"/>
            <a:chExt cx="2052638" cy="539750"/>
          </a:xfrm>
        </p:grpSpPr>
        <p:sp>
          <p:nvSpPr>
            <p:cNvPr id="19" name="Rechteck 18"/>
            <p:cNvSpPr/>
            <p:nvPr/>
          </p:nvSpPr>
          <p:spPr bwMode="auto">
            <a:xfrm>
              <a:off x="1028700" y="3860800"/>
              <a:ext cx="2052638" cy="539750"/>
            </a:xfrm>
            <a:prstGeom prst="rect">
              <a:avLst/>
            </a:prstGeom>
            <a:solidFill>
              <a:schemeClr val="bg1"/>
            </a:solidFill>
            <a:ln w="19050" cap="flat" cmpd="sng" algn="ctr">
              <a:solidFill>
                <a:schemeClr val="bg1">
                  <a:lumMod val="6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pic>
          <p:nvPicPr>
            <p:cNvPr id="20" name="Grafik 2">
              <a:hlinkClick r:id="rId7" action="ppaction://hlinksldjump"/>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136747" y="3932789"/>
              <a:ext cx="1717745" cy="404768"/>
            </a:xfrm>
            <a:prstGeom prst="rect">
              <a:avLst/>
            </a:prstGeom>
            <a:noFill/>
            <a:ln w="9525">
              <a:noFill/>
              <a:miter lim="800000"/>
              <a:headEnd/>
              <a:tailEnd/>
            </a:ln>
          </p:spPr>
        </p:pic>
      </p:grpSp>
      <p:grpSp>
        <p:nvGrpSpPr>
          <p:cNvPr id="28" name="Gruppieren 27"/>
          <p:cNvGrpSpPr/>
          <p:nvPr/>
        </p:nvGrpSpPr>
        <p:grpSpPr>
          <a:xfrm>
            <a:off x="1019175" y="3593279"/>
            <a:ext cx="2051050" cy="541338"/>
            <a:chOff x="1028700" y="4508500"/>
            <a:chExt cx="2051050" cy="541338"/>
          </a:xfrm>
        </p:grpSpPr>
        <p:sp>
          <p:nvSpPr>
            <p:cNvPr id="22" name="Rechteck 21"/>
            <p:cNvSpPr/>
            <p:nvPr/>
          </p:nvSpPr>
          <p:spPr bwMode="auto">
            <a:xfrm>
              <a:off x="1028700" y="4508500"/>
              <a:ext cx="2051050" cy="541338"/>
            </a:xfrm>
            <a:prstGeom prst="rect">
              <a:avLst/>
            </a:prstGeom>
            <a:solidFill>
              <a:schemeClr val="bg1"/>
            </a:solidFill>
            <a:ln w="19050" cap="flat" cmpd="sng" algn="ctr">
              <a:solidFill>
                <a:schemeClr val="bg1">
                  <a:lumMod val="6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pic>
          <p:nvPicPr>
            <p:cNvPr id="23" name="Grafik 8">
              <a:hlinkClick r:id="rId9" action="ppaction://hlinksldjump"/>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136663" y="4576190"/>
              <a:ext cx="1271119" cy="405958"/>
            </a:xfrm>
            <a:prstGeom prst="rect">
              <a:avLst/>
            </a:prstGeom>
            <a:noFill/>
            <a:ln w="9525">
              <a:noFill/>
              <a:miter lim="800000"/>
              <a:headEnd/>
              <a:tailEnd/>
            </a:ln>
          </p:spPr>
        </p:pic>
      </p:grpSp>
      <p:sp>
        <p:nvSpPr>
          <p:cNvPr id="27" name="Textfeld 26"/>
          <p:cNvSpPr txBox="1"/>
          <p:nvPr/>
        </p:nvSpPr>
        <p:spPr>
          <a:xfrm>
            <a:off x="739775" y="1871167"/>
            <a:ext cx="8353425" cy="369887"/>
          </a:xfrm>
          <a:prstGeom prst="rect">
            <a:avLst/>
          </a:prstGeom>
          <a:noFill/>
        </p:spPr>
        <p:txBody>
          <a:bodyPr>
            <a:spAutoFit/>
          </a:bodyPr>
          <a:lstStyle/>
          <a:p>
            <a:pPr defTabSz="470356">
              <a:defRPr/>
            </a:pPr>
            <a:r>
              <a:rPr lang="de-DE" dirty="0">
                <a:solidFill>
                  <a:srgbClr val="FFC000"/>
                </a:solidFill>
                <a:latin typeface="Arial" pitchFamily="34" charset="0"/>
              </a:rPr>
              <a:t>&gt;</a:t>
            </a:r>
            <a:r>
              <a:rPr lang="de-DE" dirty="0">
                <a:solidFill>
                  <a:schemeClr val="bg1">
                    <a:lumMod val="65000"/>
                  </a:schemeClr>
                </a:solidFill>
                <a:latin typeface="Arial" pitchFamily="34" charset="0"/>
              </a:rPr>
              <a:t> </a:t>
            </a:r>
            <a:r>
              <a:rPr lang="de-DE" dirty="0" err="1" smtClean="0">
                <a:solidFill>
                  <a:schemeClr val="bg1">
                    <a:lumMod val="50000"/>
                  </a:schemeClr>
                </a:solidFill>
                <a:latin typeface="Arial" pitchFamily="34" charset="0"/>
              </a:rPr>
              <a:t>XRGLibraries</a:t>
            </a:r>
            <a:r>
              <a:rPr lang="de-DE" dirty="0">
                <a:solidFill>
                  <a:schemeClr val="bg1">
                    <a:lumMod val="65000"/>
                  </a:schemeClr>
                </a:solidFill>
                <a:latin typeface="Arial" pitchFamily="34" charset="0"/>
              </a:rPr>
              <a:t>					</a:t>
            </a:r>
            <a:endParaRPr lang="en-GB" dirty="0">
              <a:solidFill>
                <a:schemeClr val="bg1">
                  <a:lumMod val="50000"/>
                </a:schemeClr>
              </a:solidFill>
              <a:latin typeface="Arial" pitchFamily="34" charset="0"/>
            </a:endParaRPr>
          </a:p>
        </p:txBody>
      </p:sp>
      <p:grpSp>
        <p:nvGrpSpPr>
          <p:cNvPr id="42" name="Gruppieren 41"/>
          <p:cNvGrpSpPr/>
          <p:nvPr/>
        </p:nvGrpSpPr>
        <p:grpSpPr>
          <a:xfrm>
            <a:off x="1021533" y="5372474"/>
            <a:ext cx="2052638" cy="539750"/>
            <a:chOff x="5308813" y="4123479"/>
            <a:chExt cx="2052638" cy="539750"/>
          </a:xfrm>
        </p:grpSpPr>
        <p:sp>
          <p:nvSpPr>
            <p:cNvPr id="32" name="Rechteck 31"/>
            <p:cNvSpPr/>
            <p:nvPr/>
          </p:nvSpPr>
          <p:spPr bwMode="auto">
            <a:xfrm>
              <a:off x="5308813" y="4123479"/>
              <a:ext cx="2052638" cy="539750"/>
            </a:xfrm>
            <a:prstGeom prst="rect">
              <a:avLst/>
            </a:prstGeom>
            <a:solidFill>
              <a:schemeClr val="bg1"/>
            </a:solidFill>
            <a:ln w="19050" cap="flat" cmpd="sng" algn="ctr">
              <a:solidFill>
                <a:schemeClr val="bg1">
                  <a:lumMod val="6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pic>
          <p:nvPicPr>
            <p:cNvPr id="33" name="Grafik 40">
              <a:hlinkClick r:id="rId11" action="ppaction://hlinksldjump"/>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462214" y="4177455"/>
              <a:ext cx="1431453" cy="404768"/>
            </a:xfrm>
            <a:prstGeom prst="rect">
              <a:avLst/>
            </a:prstGeom>
            <a:noFill/>
            <a:ln w="9525">
              <a:noFill/>
              <a:miter lim="800000"/>
              <a:headEnd/>
              <a:tailEnd/>
            </a:ln>
          </p:spPr>
        </p:pic>
      </p:grpSp>
      <p:sp>
        <p:nvSpPr>
          <p:cNvPr id="34" name="Textfeld 33"/>
          <p:cNvSpPr txBox="1"/>
          <p:nvPr/>
        </p:nvSpPr>
        <p:spPr>
          <a:xfrm>
            <a:off x="3206750" y="2364554"/>
            <a:ext cx="1619250" cy="400050"/>
          </a:xfrm>
          <a:prstGeom prst="rect">
            <a:avLst/>
          </a:prstGeom>
          <a:noFill/>
        </p:spPr>
        <p:txBody>
          <a:bodyPr>
            <a:spAutoFit/>
          </a:bodyPr>
          <a:lstStyle/>
          <a:p>
            <a:pPr defTabSz="470356">
              <a:defRPr/>
            </a:pPr>
            <a:r>
              <a:rPr lang="en-GB" sz="1000" dirty="0">
                <a:solidFill>
                  <a:schemeClr val="bg1">
                    <a:lumMod val="50000"/>
                  </a:schemeClr>
                </a:solidFill>
                <a:latin typeface="Arial" pitchFamily="34" charset="0"/>
              </a:rPr>
              <a:t>Thermal comfort in air-conditioned zones</a:t>
            </a:r>
          </a:p>
        </p:txBody>
      </p:sp>
      <p:sp>
        <p:nvSpPr>
          <p:cNvPr id="35" name="Textfeld 34"/>
          <p:cNvSpPr txBox="1"/>
          <p:nvPr/>
        </p:nvSpPr>
        <p:spPr>
          <a:xfrm>
            <a:off x="3206750" y="3007492"/>
            <a:ext cx="1619250" cy="400050"/>
          </a:xfrm>
          <a:prstGeom prst="rect">
            <a:avLst/>
          </a:prstGeom>
          <a:noFill/>
        </p:spPr>
        <p:txBody>
          <a:bodyPr>
            <a:spAutoFit/>
          </a:bodyPr>
          <a:lstStyle/>
          <a:p>
            <a:pPr defTabSz="470356">
              <a:defRPr/>
            </a:pPr>
            <a:r>
              <a:rPr lang="en-GB" sz="1000" dirty="0">
                <a:solidFill>
                  <a:schemeClr val="bg1">
                    <a:lumMod val="50000"/>
                  </a:schemeClr>
                </a:solidFill>
                <a:latin typeface="Arial" pitchFamily="34" charset="0"/>
              </a:rPr>
              <a:t>Heating, ventilation  and air-conditioning</a:t>
            </a:r>
          </a:p>
        </p:txBody>
      </p:sp>
      <p:sp>
        <p:nvSpPr>
          <p:cNvPr id="36" name="Textfeld 35"/>
          <p:cNvSpPr txBox="1"/>
          <p:nvPr/>
        </p:nvSpPr>
        <p:spPr>
          <a:xfrm>
            <a:off x="7454900" y="2985213"/>
            <a:ext cx="1619250" cy="400050"/>
          </a:xfrm>
          <a:prstGeom prst="rect">
            <a:avLst/>
          </a:prstGeom>
          <a:noFill/>
        </p:spPr>
        <p:txBody>
          <a:bodyPr>
            <a:spAutoFit/>
          </a:bodyPr>
          <a:lstStyle/>
          <a:p>
            <a:pPr defTabSz="470356">
              <a:defRPr/>
            </a:pPr>
            <a:r>
              <a:rPr lang="en-GB" sz="1000" dirty="0">
                <a:solidFill>
                  <a:schemeClr val="bg1">
                    <a:lumMod val="50000"/>
                  </a:schemeClr>
                </a:solidFill>
                <a:latin typeface="Arial" pitchFamily="34" charset="0"/>
              </a:rPr>
              <a:t>Pressure loss and heat transfer correlations</a:t>
            </a:r>
          </a:p>
        </p:txBody>
      </p:sp>
      <p:sp>
        <p:nvSpPr>
          <p:cNvPr id="37" name="Textfeld 36"/>
          <p:cNvSpPr txBox="1"/>
          <p:nvPr/>
        </p:nvSpPr>
        <p:spPr>
          <a:xfrm>
            <a:off x="3187700" y="3658367"/>
            <a:ext cx="1620838" cy="400050"/>
          </a:xfrm>
          <a:prstGeom prst="rect">
            <a:avLst/>
          </a:prstGeom>
          <a:noFill/>
        </p:spPr>
        <p:txBody>
          <a:bodyPr>
            <a:spAutoFit/>
          </a:bodyPr>
          <a:lstStyle/>
          <a:p>
            <a:pPr defTabSz="470356">
              <a:defRPr/>
            </a:pPr>
            <a:r>
              <a:rPr lang="en-GB" sz="1000" dirty="0">
                <a:solidFill>
                  <a:schemeClr val="bg1">
                    <a:lumMod val="50000"/>
                  </a:schemeClr>
                </a:solidFill>
                <a:latin typeface="Arial" pitchFamily="34" charset="0"/>
              </a:rPr>
              <a:t>Liquid heating and cooling cycles</a:t>
            </a:r>
          </a:p>
        </p:txBody>
      </p:sp>
      <p:sp>
        <p:nvSpPr>
          <p:cNvPr id="38" name="Textfeld 37"/>
          <p:cNvSpPr txBox="1"/>
          <p:nvPr/>
        </p:nvSpPr>
        <p:spPr>
          <a:xfrm>
            <a:off x="7454900" y="3667909"/>
            <a:ext cx="1619250" cy="400110"/>
          </a:xfrm>
          <a:prstGeom prst="rect">
            <a:avLst/>
          </a:prstGeom>
          <a:noFill/>
        </p:spPr>
        <p:txBody>
          <a:bodyPr>
            <a:spAutoFit/>
          </a:bodyPr>
          <a:lstStyle/>
          <a:p>
            <a:pPr defTabSz="470356">
              <a:defRPr/>
            </a:pPr>
            <a:r>
              <a:rPr lang="en-GB" sz="1000" dirty="0" smtClean="0">
                <a:solidFill>
                  <a:schemeClr val="bg1">
                    <a:lumMod val="50000"/>
                  </a:schemeClr>
                </a:solidFill>
                <a:latin typeface="Arial" pitchFamily="34" charset="0"/>
              </a:rPr>
              <a:t>Computational fluid dynamics</a:t>
            </a:r>
            <a:endParaRPr lang="en-GB" sz="1000" dirty="0">
              <a:solidFill>
                <a:schemeClr val="bg1">
                  <a:lumMod val="50000"/>
                </a:schemeClr>
              </a:solidFill>
              <a:latin typeface="Arial" pitchFamily="34" charset="0"/>
            </a:endParaRPr>
          </a:p>
        </p:txBody>
      </p:sp>
      <p:sp>
        <p:nvSpPr>
          <p:cNvPr id="39" name="Textfeld 38"/>
          <p:cNvSpPr txBox="1"/>
          <p:nvPr/>
        </p:nvSpPr>
        <p:spPr>
          <a:xfrm>
            <a:off x="3218633" y="5407399"/>
            <a:ext cx="1619250" cy="400050"/>
          </a:xfrm>
          <a:prstGeom prst="rect">
            <a:avLst/>
          </a:prstGeom>
          <a:noFill/>
        </p:spPr>
        <p:txBody>
          <a:bodyPr>
            <a:spAutoFit/>
          </a:bodyPr>
          <a:lstStyle/>
          <a:p>
            <a:pPr defTabSz="470356">
              <a:defRPr/>
            </a:pPr>
            <a:r>
              <a:rPr lang="en-GB" sz="1000" dirty="0">
                <a:solidFill>
                  <a:schemeClr val="bg1">
                    <a:lumMod val="50000"/>
                  </a:schemeClr>
                </a:solidFill>
                <a:latin typeface="Arial" pitchFamily="34" charset="0"/>
              </a:rPr>
              <a:t>Model optimization and calibration</a:t>
            </a:r>
          </a:p>
        </p:txBody>
      </p:sp>
      <p:grpSp>
        <p:nvGrpSpPr>
          <p:cNvPr id="41" name="Gruppieren 40"/>
          <p:cNvGrpSpPr/>
          <p:nvPr/>
        </p:nvGrpSpPr>
        <p:grpSpPr>
          <a:xfrm>
            <a:off x="1019175" y="4703357"/>
            <a:ext cx="3816350" cy="539750"/>
            <a:chOff x="5308813" y="5418879"/>
            <a:chExt cx="3816350" cy="539750"/>
          </a:xfrm>
        </p:grpSpPr>
        <p:sp>
          <p:nvSpPr>
            <p:cNvPr id="43" name="Rechteck 42"/>
            <p:cNvSpPr/>
            <p:nvPr/>
          </p:nvSpPr>
          <p:spPr bwMode="auto">
            <a:xfrm>
              <a:off x="5308813" y="5418879"/>
              <a:ext cx="2052638" cy="539750"/>
            </a:xfrm>
            <a:prstGeom prst="rect">
              <a:avLst/>
            </a:prstGeom>
            <a:solidFill>
              <a:schemeClr val="bg1"/>
            </a:solidFill>
            <a:ln w="19050" cap="flat" cmpd="sng" algn="ctr">
              <a:solidFill>
                <a:schemeClr val="bg1">
                  <a:lumMod val="6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pic>
          <p:nvPicPr>
            <p:cNvPr id="44" name="Grafik 37">
              <a:hlinkClick r:id="rId13" action="ppaction://hlinksldjump"/>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bwMode="auto">
            <a:xfrm>
              <a:off x="5462214" y="5479983"/>
              <a:ext cx="1395081" cy="406612"/>
            </a:xfrm>
            <a:prstGeom prst="rect">
              <a:avLst/>
            </a:prstGeom>
            <a:noFill/>
            <a:ln w="9525">
              <a:noFill/>
              <a:miter lim="800000"/>
              <a:headEnd/>
              <a:tailEnd/>
            </a:ln>
          </p:spPr>
        </p:pic>
        <p:sp>
          <p:nvSpPr>
            <p:cNvPr id="45" name="Textfeld 44"/>
            <p:cNvSpPr txBox="1"/>
            <p:nvPr/>
          </p:nvSpPr>
          <p:spPr>
            <a:xfrm>
              <a:off x="7505913" y="5479983"/>
              <a:ext cx="1619250" cy="400110"/>
            </a:xfrm>
            <a:prstGeom prst="rect">
              <a:avLst/>
            </a:prstGeom>
            <a:noFill/>
          </p:spPr>
          <p:txBody>
            <a:bodyPr>
              <a:spAutoFit/>
            </a:bodyPr>
            <a:lstStyle/>
            <a:p>
              <a:pPr defTabSz="470356">
                <a:defRPr/>
              </a:pPr>
              <a:r>
                <a:rPr lang="en-GB" sz="1000" dirty="0" smtClean="0">
                  <a:solidFill>
                    <a:schemeClr val="bg1">
                      <a:lumMod val="50000"/>
                    </a:schemeClr>
                  </a:solidFill>
                  <a:latin typeface="Arial" pitchFamily="34" charset="0"/>
                </a:rPr>
                <a:t>Optimisation of heat exchanger networks</a:t>
              </a:r>
              <a:endParaRPr lang="en-GB" sz="1000" dirty="0">
                <a:solidFill>
                  <a:schemeClr val="bg1">
                    <a:lumMod val="50000"/>
                  </a:schemeClr>
                </a:solidFill>
                <a:latin typeface="Arial" pitchFamily="34" charset="0"/>
              </a:endParaRPr>
            </a:p>
          </p:txBody>
        </p:sp>
      </p:grpSp>
      <p:sp>
        <p:nvSpPr>
          <p:cNvPr id="13" name="Textfeld 12"/>
          <p:cNvSpPr txBox="1"/>
          <p:nvPr/>
        </p:nvSpPr>
        <p:spPr>
          <a:xfrm>
            <a:off x="739775" y="4291064"/>
            <a:ext cx="3564136" cy="369332"/>
          </a:xfrm>
          <a:prstGeom prst="rect">
            <a:avLst/>
          </a:prstGeom>
          <a:noFill/>
        </p:spPr>
        <p:txBody>
          <a:bodyPr wrap="square" rtlCol="0">
            <a:spAutoFit/>
          </a:bodyPr>
          <a:lstStyle/>
          <a:p>
            <a:r>
              <a:rPr lang="de-DE" dirty="0">
                <a:solidFill>
                  <a:srgbClr val="FFC000"/>
                </a:solidFill>
                <a:latin typeface="Arial" pitchFamily="34" charset="0"/>
              </a:rPr>
              <a:t>&gt;</a:t>
            </a:r>
            <a:r>
              <a:rPr lang="de-DE" dirty="0">
                <a:solidFill>
                  <a:schemeClr val="bg1">
                    <a:lumMod val="65000"/>
                  </a:schemeClr>
                </a:solidFill>
                <a:latin typeface="Arial" pitchFamily="34" charset="0"/>
              </a:rPr>
              <a:t> </a:t>
            </a:r>
            <a:r>
              <a:rPr lang="en-GB" dirty="0" err="1" smtClean="0">
                <a:solidFill>
                  <a:schemeClr val="bg1">
                    <a:lumMod val="50000"/>
                  </a:schemeClr>
                </a:solidFill>
                <a:latin typeface="Arial" pitchFamily="34" charset="0"/>
              </a:rPr>
              <a:t>XRGApplications</a:t>
            </a:r>
            <a:endParaRPr lang="en-GB" dirty="0">
              <a:solidFill>
                <a:schemeClr val="bg1">
                  <a:lumMod val="50000"/>
                </a:schemeClr>
              </a:solidFill>
              <a:latin typeface="Arial" pitchFamily="34" charset="0"/>
            </a:endParaRPr>
          </a:p>
        </p:txBody>
      </p:sp>
      <p:sp>
        <p:nvSpPr>
          <p:cNvPr id="46" name="Textfeld 45"/>
          <p:cNvSpPr txBox="1"/>
          <p:nvPr/>
        </p:nvSpPr>
        <p:spPr>
          <a:xfrm>
            <a:off x="7437833" y="2422491"/>
            <a:ext cx="1709737" cy="246221"/>
          </a:xfrm>
          <a:prstGeom prst="rect">
            <a:avLst/>
          </a:prstGeom>
          <a:noFill/>
        </p:spPr>
        <p:txBody>
          <a:bodyPr wrap="square">
            <a:spAutoFit/>
          </a:bodyPr>
          <a:lstStyle/>
          <a:p>
            <a:pPr defTabSz="470356">
              <a:defRPr/>
            </a:pPr>
            <a:r>
              <a:rPr lang="de-DE" sz="1000" dirty="0" smtClean="0">
                <a:solidFill>
                  <a:schemeClr val="bg1">
                    <a:lumMod val="50000"/>
                  </a:schemeClr>
                </a:solidFill>
                <a:latin typeface="Arial" pitchFamily="34" charset="0"/>
              </a:rPr>
              <a:t>Transient power </a:t>
            </a:r>
            <a:r>
              <a:rPr lang="de-DE" sz="1000" dirty="0" err="1" smtClean="0">
                <a:solidFill>
                  <a:schemeClr val="bg1">
                    <a:lumMod val="50000"/>
                  </a:schemeClr>
                </a:solidFill>
                <a:latin typeface="Arial" pitchFamily="34" charset="0"/>
              </a:rPr>
              <a:t>stations</a:t>
            </a:r>
            <a:endParaRPr lang="de-DE" sz="1000" dirty="0">
              <a:solidFill>
                <a:schemeClr val="bg1">
                  <a:lumMod val="50000"/>
                </a:schemeClr>
              </a:solidFill>
              <a:latin typeface="Arial" pitchFamily="34" charset="0"/>
            </a:endParaRPr>
          </a:p>
        </p:txBody>
      </p:sp>
      <p:grpSp>
        <p:nvGrpSpPr>
          <p:cNvPr id="47" name="Gruppieren 46"/>
          <p:cNvGrpSpPr/>
          <p:nvPr/>
        </p:nvGrpSpPr>
        <p:grpSpPr>
          <a:xfrm>
            <a:off x="5278438" y="2286299"/>
            <a:ext cx="2051050" cy="543360"/>
            <a:chOff x="5278438" y="2564904"/>
            <a:chExt cx="2051050" cy="543360"/>
          </a:xfrm>
        </p:grpSpPr>
        <p:sp>
          <p:nvSpPr>
            <p:cNvPr id="48" name="Rechteck 47"/>
            <p:cNvSpPr/>
            <p:nvPr/>
          </p:nvSpPr>
          <p:spPr bwMode="auto">
            <a:xfrm>
              <a:off x="5278438" y="2565400"/>
              <a:ext cx="2051050" cy="539750"/>
            </a:xfrm>
            <a:prstGeom prst="rect">
              <a:avLst/>
            </a:prstGeom>
            <a:solidFill>
              <a:schemeClr val="bg1"/>
            </a:solidFill>
            <a:ln w="19050" cap="flat" cmpd="sng" algn="ctr">
              <a:solidFill>
                <a:schemeClr val="bg1">
                  <a:lumMod val="6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pic>
          <p:nvPicPr>
            <p:cNvPr id="49" name="Grafik 48">
              <a:hlinkClick r:id="rId15" action="ppaction://hlinksldjump"/>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335900" y="2566594"/>
              <a:ext cx="541670" cy="541670"/>
            </a:xfrm>
            <a:prstGeom prst="rect">
              <a:avLst/>
            </a:prstGeom>
          </p:spPr>
        </p:pic>
        <p:sp>
          <p:nvSpPr>
            <p:cNvPr id="50" name="Textfeld 49"/>
            <p:cNvSpPr txBox="1"/>
            <p:nvPr/>
          </p:nvSpPr>
          <p:spPr>
            <a:xfrm>
              <a:off x="5824716" y="2741305"/>
              <a:ext cx="1291898" cy="353943"/>
            </a:xfrm>
            <a:prstGeom prst="rect">
              <a:avLst/>
            </a:prstGeom>
            <a:noFill/>
          </p:spPr>
          <p:txBody>
            <a:bodyPr wrap="square" rtlCol="0">
              <a:spAutoFit/>
            </a:bodyPr>
            <a:lstStyle/>
            <a:p>
              <a:r>
                <a:rPr lang="de-DE" sz="1700" dirty="0" smtClean="0">
                  <a:solidFill>
                    <a:schemeClr val="accent6">
                      <a:lumMod val="75000"/>
                    </a:schemeClr>
                  </a:solidFill>
                  <a:latin typeface="Futura Lt BT" panose="020B0402020204020303" pitchFamily="34" charset="0"/>
                </a:rPr>
                <a:t>Library</a:t>
              </a:r>
              <a:endParaRPr lang="en-US" sz="1700" dirty="0">
                <a:solidFill>
                  <a:schemeClr val="accent6">
                    <a:lumMod val="75000"/>
                  </a:schemeClr>
                </a:solidFill>
                <a:latin typeface="Futura Lt BT" panose="020B0402020204020303" pitchFamily="34" charset="0"/>
              </a:endParaRPr>
            </a:p>
          </p:txBody>
        </p:sp>
        <p:sp>
          <p:nvSpPr>
            <p:cNvPr id="51" name="Textfeld 50"/>
            <p:cNvSpPr txBox="1"/>
            <p:nvPr/>
          </p:nvSpPr>
          <p:spPr>
            <a:xfrm>
              <a:off x="5821342" y="2564904"/>
              <a:ext cx="1291898" cy="353943"/>
            </a:xfrm>
            <a:prstGeom prst="rect">
              <a:avLst/>
            </a:prstGeom>
            <a:noFill/>
          </p:spPr>
          <p:txBody>
            <a:bodyPr wrap="square" rtlCol="0">
              <a:spAutoFit/>
            </a:bodyPr>
            <a:lstStyle/>
            <a:p>
              <a:r>
                <a:rPr lang="de-DE" sz="1700" dirty="0" err="1" smtClean="0">
                  <a:solidFill>
                    <a:schemeClr val="bg1">
                      <a:lumMod val="10000"/>
                    </a:schemeClr>
                  </a:solidFill>
                  <a:latin typeface="Futura Lt BT" panose="020B0402020204020303" pitchFamily="34" charset="0"/>
                </a:rPr>
                <a:t>ClaRa</a:t>
              </a:r>
              <a:endParaRPr lang="en-US" sz="1700" dirty="0">
                <a:solidFill>
                  <a:schemeClr val="bg1">
                    <a:lumMod val="10000"/>
                  </a:schemeClr>
                </a:solidFill>
                <a:latin typeface="Futura Lt BT" panose="020B0402020204020303" pitchFamily="34" charset="0"/>
              </a:endParaRPr>
            </a:p>
          </p:txBody>
        </p:sp>
      </p:grpSp>
      <p:grpSp>
        <p:nvGrpSpPr>
          <p:cNvPr id="57" name="Gruppieren 56"/>
          <p:cNvGrpSpPr/>
          <p:nvPr/>
        </p:nvGrpSpPr>
        <p:grpSpPr>
          <a:xfrm>
            <a:off x="5275262" y="4706242"/>
            <a:ext cx="2052638" cy="539750"/>
            <a:chOff x="5275262" y="4706242"/>
            <a:chExt cx="2052638" cy="539750"/>
          </a:xfrm>
        </p:grpSpPr>
        <p:sp>
          <p:nvSpPr>
            <p:cNvPr id="54" name="Rechteck 53"/>
            <p:cNvSpPr/>
            <p:nvPr/>
          </p:nvSpPr>
          <p:spPr bwMode="auto">
            <a:xfrm>
              <a:off x="5275262" y="4706242"/>
              <a:ext cx="2052638" cy="539750"/>
            </a:xfrm>
            <a:prstGeom prst="rect">
              <a:avLst/>
            </a:prstGeom>
            <a:solidFill>
              <a:schemeClr val="bg1"/>
            </a:solidFill>
            <a:ln w="19050" cap="flat" cmpd="sng" algn="ctr">
              <a:solidFill>
                <a:schemeClr val="bg1">
                  <a:lumMod val="6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pic>
          <p:nvPicPr>
            <p:cNvPr id="55" name="Grafik 54">
              <a:hlinkClick r:id="rId17" action="ppaction://hlinksldjump"/>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380032" y="4771880"/>
              <a:ext cx="1432800" cy="398738"/>
            </a:xfrm>
            <a:prstGeom prst="rect">
              <a:avLst/>
            </a:prstGeom>
          </p:spPr>
        </p:pic>
      </p:grpSp>
      <p:sp>
        <p:nvSpPr>
          <p:cNvPr id="56" name="Textfeld 55"/>
          <p:cNvSpPr txBox="1"/>
          <p:nvPr/>
        </p:nvSpPr>
        <p:spPr>
          <a:xfrm>
            <a:off x="7453312" y="4745088"/>
            <a:ext cx="1619250" cy="400110"/>
          </a:xfrm>
          <a:prstGeom prst="rect">
            <a:avLst/>
          </a:prstGeom>
          <a:noFill/>
        </p:spPr>
        <p:txBody>
          <a:bodyPr>
            <a:spAutoFit/>
          </a:bodyPr>
          <a:lstStyle/>
          <a:p>
            <a:r>
              <a:rPr lang="en-US" sz="1000" dirty="0" smtClean="0">
                <a:solidFill>
                  <a:schemeClr val="tx2"/>
                </a:solidFill>
              </a:rPr>
              <a:t>Excel Interface for  FMU and </a:t>
            </a:r>
            <a:r>
              <a:rPr lang="en-US" sz="1000" dirty="0" err="1" smtClean="0">
                <a:solidFill>
                  <a:schemeClr val="tx2"/>
                </a:solidFill>
              </a:rPr>
              <a:t>Dymola</a:t>
            </a:r>
            <a:endParaRPr lang="en-US" sz="1000" dirty="0">
              <a:solidFill>
                <a:schemeClr val="tx2"/>
              </a:solidFill>
            </a:endParaRPr>
          </a:p>
        </p:txBody>
      </p:sp>
      <p:grpSp>
        <p:nvGrpSpPr>
          <p:cNvPr id="31" name="Gruppieren 30"/>
          <p:cNvGrpSpPr/>
          <p:nvPr/>
        </p:nvGrpSpPr>
        <p:grpSpPr>
          <a:xfrm>
            <a:off x="5276850" y="3592388"/>
            <a:ext cx="2051050" cy="539750"/>
            <a:chOff x="5276850" y="3592388"/>
            <a:chExt cx="2051050" cy="539750"/>
          </a:xfrm>
        </p:grpSpPr>
        <p:sp>
          <p:nvSpPr>
            <p:cNvPr id="25" name="Rechteck 24"/>
            <p:cNvSpPr/>
            <p:nvPr/>
          </p:nvSpPr>
          <p:spPr bwMode="auto">
            <a:xfrm>
              <a:off x="5276850" y="3592388"/>
              <a:ext cx="2051050" cy="539750"/>
            </a:xfrm>
            <a:prstGeom prst="rect">
              <a:avLst/>
            </a:prstGeom>
            <a:solidFill>
              <a:schemeClr val="bg1"/>
            </a:solidFill>
            <a:ln w="19050" cap="flat" cmpd="sng" algn="ctr">
              <a:solidFill>
                <a:schemeClr val="bg1">
                  <a:lumMod val="6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pic>
          <p:nvPicPr>
            <p:cNvPr id="58" name="Grafik 57">
              <a:hlinkClick r:id="rId19" action="ppaction://hlinksldjump"/>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382814" y="3663727"/>
              <a:ext cx="1632349" cy="403200"/>
            </a:xfrm>
            <a:prstGeom prst="rect">
              <a:avLst/>
            </a:prstGeom>
          </p:spPr>
        </p:pic>
      </p:grpSp>
    </p:spTree>
    <p:extLst>
      <p:ext uri="{BB962C8B-B14F-4D97-AF65-F5344CB8AC3E}">
        <p14:creationId xmlns:p14="http://schemas.microsoft.com/office/powerpoint/2010/main" val="1014358379"/>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3-06-11_CompanyPresentation">
  <a:themeElements>
    <a:clrScheme name="Benutzerdefiniert 2">
      <a:dk1>
        <a:srgbClr val="000000"/>
      </a:dk1>
      <a:lt1>
        <a:srgbClr val="F2F2F2"/>
      </a:lt1>
      <a:dk2>
        <a:srgbClr val="7F7F7F"/>
      </a:dk2>
      <a:lt2>
        <a:srgbClr val="F2F2F2"/>
      </a:lt2>
      <a:accent1>
        <a:srgbClr val="FFC000"/>
      </a:accent1>
      <a:accent2>
        <a:srgbClr val="D8D8D8"/>
      </a:accent2>
      <a:accent3>
        <a:srgbClr val="FFFFFF"/>
      </a:accent3>
      <a:accent4>
        <a:srgbClr val="000000"/>
      </a:accent4>
      <a:accent5>
        <a:srgbClr val="92D050"/>
      </a:accent5>
      <a:accent6>
        <a:srgbClr val="00B0F0"/>
      </a:accent6>
      <a:hlink>
        <a:srgbClr val="BF9000"/>
      </a:hlink>
      <a:folHlink>
        <a:srgbClr val="CBCBCB"/>
      </a:folHlink>
    </a:clrScheme>
    <a:fontScheme name="Standarddesign">
      <a:majorFont>
        <a:latin typeface="Arial"/>
        <a:ea typeface="Arial Unicode MS"/>
        <a:cs typeface="Arial Unicode MS"/>
      </a:majorFont>
      <a:minorFont>
        <a:latin typeface="Arial"/>
        <a:ea typeface="Arial Unicode MS"/>
        <a:cs typeface="Arial Unicode MS"/>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defRPr kumimoji="0" lang="en-GB" sz="1800" b="1" i="0" u="none" strike="noStrike" cap="none" normalizeH="0" baseline="0" smtClean="0">
            <a:ln>
              <a:noFill/>
            </a:ln>
            <a:solidFill>
              <a:schemeClr val="bg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defRPr kumimoji="0" lang="en-GB" sz="1800" b="1" i="0" u="none" strike="noStrike" cap="none" normalizeH="0" baseline="0" smtClean="0">
            <a:ln>
              <a:noFill/>
            </a:ln>
            <a:solidFill>
              <a:schemeClr val="bg1"/>
            </a:solidFill>
            <a:effectLst/>
            <a:latin typeface="Arial" charset="0"/>
            <a:ea typeface="Arial Unicode MS" pitchFamily="34" charset="-128"/>
            <a:cs typeface="Arial Unicode MS" pitchFamily="34" charset="-128"/>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632</Words>
  <Application>Microsoft Office PowerPoint</Application>
  <PresentationFormat>A4-Papier (210x297 mm)</PresentationFormat>
  <Paragraphs>191</Paragraphs>
  <Slides>17</Slides>
  <Notes>3</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17</vt:i4>
      </vt:variant>
    </vt:vector>
  </HeadingPairs>
  <TitlesOfParts>
    <vt:vector size="24" baseType="lpstr">
      <vt:lpstr>Arial Unicode MS</vt:lpstr>
      <vt:lpstr>Arial</vt:lpstr>
      <vt:lpstr>Arial Black</vt:lpstr>
      <vt:lpstr>Courier New</vt:lpstr>
      <vt:lpstr>Futura Lt BT</vt:lpstr>
      <vt:lpstr>Times New Roman</vt:lpstr>
      <vt:lpstr>2013-06-11_CompanyPresentation</vt:lpstr>
      <vt:lpstr>PowerPoint-Präsentation</vt:lpstr>
      <vt:lpstr>Company Profile</vt:lpstr>
      <vt:lpstr>Services</vt:lpstr>
      <vt:lpstr>Automotive</vt:lpstr>
      <vt:lpstr>Aviation </vt:lpstr>
      <vt:lpstr>Building</vt:lpstr>
      <vt:lpstr>Power Plant</vt:lpstr>
      <vt:lpstr>Process</vt:lpstr>
      <vt:lpstr>Products</vt:lpstr>
      <vt:lpstr>Air-conditioned Zones</vt:lpstr>
      <vt:lpstr>Computational Fluid Dynamics</vt:lpstr>
      <vt:lpstr>Liquid Hydraulic Networks</vt:lpstr>
      <vt:lpstr>HVAC Systems</vt:lpstr>
      <vt:lpstr>Pressure Drop and Heat Transfer</vt:lpstr>
      <vt:lpstr>Simulation with Excel</vt:lpstr>
      <vt:lpstr>System Optimisation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XRG Company Presentation 2014</dc:title>
  <dc:creator/>
  <cp:lastModifiedBy/>
  <cp:revision>1</cp:revision>
  <dcterms:created xsi:type="dcterms:W3CDTF">2013-09-13T13:21:56Z</dcterms:created>
  <dcterms:modified xsi:type="dcterms:W3CDTF">2018-06-06T07:59:26Z</dcterms:modified>
</cp:coreProperties>
</file>